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Lst>
  <p:notesMasterIdLst>
    <p:notesMasterId r:id="rId29"/>
  </p:notesMasterIdLst>
  <p:sldIdLst>
    <p:sldId id="256" r:id="rId3"/>
    <p:sldId id="463" r:id="rId4"/>
    <p:sldId id="4713" r:id="rId5"/>
    <p:sldId id="411" r:id="rId6"/>
    <p:sldId id="464" r:id="rId7"/>
    <p:sldId id="412" r:id="rId8"/>
    <p:sldId id="420" r:id="rId9"/>
    <p:sldId id="413" r:id="rId10"/>
    <p:sldId id="419" r:id="rId11"/>
    <p:sldId id="414" r:id="rId12"/>
    <p:sldId id="4714" r:id="rId13"/>
    <p:sldId id="4715" r:id="rId14"/>
    <p:sldId id="486" r:id="rId15"/>
    <p:sldId id="487" r:id="rId16"/>
    <p:sldId id="478" r:id="rId17"/>
    <p:sldId id="480" r:id="rId18"/>
    <p:sldId id="479" r:id="rId19"/>
    <p:sldId id="481" r:id="rId20"/>
    <p:sldId id="484" r:id="rId21"/>
    <p:sldId id="485" r:id="rId22"/>
    <p:sldId id="4716" r:id="rId23"/>
    <p:sldId id="4712" r:id="rId24"/>
    <p:sldId id="399" r:id="rId25"/>
    <p:sldId id="409" r:id="rId26"/>
    <p:sldId id="4711" r:id="rId27"/>
    <p:sldId id="4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104"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20</a:t>
            </a:fld>
            <a:endParaRPr lang="en-US"/>
          </a:p>
        </p:txBody>
      </p:sp>
    </p:spTree>
    <p:extLst>
      <p:ext uri="{BB962C8B-B14F-4D97-AF65-F5344CB8AC3E}">
        <p14:creationId xmlns:p14="http://schemas.microsoft.com/office/powerpoint/2010/main" val="255691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21</a:t>
            </a:fld>
            <a:endParaRPr lang="en-US"/>
          </a:p>
        </p:txBody>
      </p:sp>
    </p:spTree>
    <p:extLst>
      <p:ext uri="{BB962C8B-B14F-4D97-AF65-F5344CB8AC3E}">
        <p14:creationId xmlns:p14="http://schemas.microsoft.com/office/powerpoint/2010/main" val="1786428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664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0258" y="419996"/>
            <a:ext cx="892157"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3359151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945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12921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05222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856644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89648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55069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65325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51623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427634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161069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21357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027150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9021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03715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949716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643367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81542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150708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7091081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569374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1021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43831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6334487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347485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50798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65218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171410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9704249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671027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2442939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767949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614450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5132722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4131821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115512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a:latin typeface="Cambria" pitchFamily="18" charset="0"/>
              </a:defRPr>
            </a:lvl1pPr>
            <a:lvl2pPr>
              <a:defRPr sz="1800">
                <a:latin typeface="Cambria" pitchFamily="18" charset="0"/>
              </a:defRPr>
            </a:lvl2pPr>
            <a:lvl3pPr>
              <a:defRPr sz="1800">
                <a:latin typeface="Cambria" pitchFamily="18" charset="0"/>
              </a:defRPr>
            </a:lvl3pPr>
            <a:lvl4pPr>
              <a:defRPr sz="1800">
                <a:latin typeface="Cambria" pitchFamily="18" charset="0"/>
              </a:defRPr>
            </a:lvl4pPr>
            <a:lvl5pPr>
              <a:defRPr sz="1800">
                <a:latin typeface="Cambr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4429509"/>
      </p:ext>
    </p:extLst>
  </p:cSld>
  <p:clrMapOvr>
    <a:masterClrMapping/>
  </p:clrMapOvr>
  <p:transition>
    <p:wipe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35"/>
        <p:cNvGrpSpPr/>
        <p:nvPr/>
      </p:nvGrpSpPr>
      <p:grpSpPr>
        <a:xfrm>
          <a:off x="0" y="0"/>
          <a:ext cx="0" cy="0"/>
          <a:chOff x="0" y="0"/>
          <a:chExt cx="0" cy="0"/>
        </a:xfrm>
      </p:grpSpPr>
      <p:sp>
        <p:nvSpPr>
          <p:cNvPr id="136" name="Google Shape;136;p67"/>
          <p:cNvSpPr txBox="1">
            <a:spLocks noGrp="1"/>
          </p:cNvSpPr>
          <p:nvPr>
            <p:ph type="title"/>
          </p:nvPr>
        </p:nvSpPr>
        <p:spPr>
          <a:xfrm>
            <a:off x="468925" y="283803"/>
            <a:ext cx="10700308" cy="424691"/>
          </a:xfrm>
          <a:prstGeom prst="rect">
            <a:avLst/>
          </a:prstGeom>
          <a:noFill/>
          <a:ln>
            <a:noFill/>
          </a:ln>
        </p:spPr>
        <p:txBody>
          <a:bodyPr spcFirstLastPara="1" wrap="square" lIns="91425" tIns="45700" rIns="91425" bIns="45700" anchor="t" anchorCtr="0">
            <a:spAutoFit/>
          </a:bodyPr>
          <a:lstStyle>
            <a:lvl1pPr lvl="0" algn="l">
              <a:lnSpc>
                <a:spcPct val="120000"/>
              </a:lnSpc>
              <a:spcBef>
                <a:spcPts val="0"/>
              </a:spcBef>
              <a:spcAft>
                <a:spcPts val="0"/>
              </a:spcAft>
              <a:buClr>
                <a:schemeClr val="dk1"/>
              </a:buClr>
              <a:buSzPts val="1800"/>
              <a:buFont typeface="Verdana"/>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67"/>
          <p:cNvSpPr txBox="1">
            <a:spLocks noGrp="1"/>
          </p:cNvSpPr>
          <p:nvPr>
            <p:ph type="sldNum" idx="12"/>
          </p:nvPr>
        </p:nvSpPr>
        <p:spPr>
          <a:xfrm>
            <a:off x="8966965" y="6356353"/>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1pPr>
            <a:lvl2pPr marL="0" lvl="1"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2pPr>
            <a:lvl3pPr marL="0" lvl="2"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3pPr>
            <a:lvl4pPr marL="0" lvl="3"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4pPr>
            <a:lvl5pPr marL="0" lvl="4"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5pPr>
            <a:lvl6pPr marL="0" lvl="5"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6pPr>
            <a:lvl7pPr marL="0" lvl="6"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7pPr>
            <a:lvl8pPr marL="0" lvl="7"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8pPr>
            <a:lvl9pPr marL="0" lvl="8"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9pPr>
          </a:lstStyle>
          <a:p>
            <a:fld id="{00000000-1234-1234-1234-123412341234}" type="slidenum">
              <a:rPr lang="en-US" smtClean="0"/>
              <a:pPr/>
              <a:t>‹#›</a:t>
            </a:fld>
            <a:endParaRPr lang="en-US"/>
          </a:p>
        </p:txBody>
      </p:sp>
      <p:grpSp>
        <p:nvGrpSpPr>
          <p:cNvPr id="138" name="Google Shape;138;p67"/>
          <p:cNvGrpSpPr/>
          <p:nvPr/>
        </p:nvGrpSpPr>
        <p:grpSpPr>
          <a:xfrm>
            <a:off x="11895016" y="-23810"/>
            <a:ext cx="48739" cy="6909407"/>
            <a:chOff x="9664700" y="-23810"/>
            <a:chExt cx="39600" cy="6909406"/>
          </a:xfrm>
        </p:grpSpPr>
        <p:sp>
          <p:nvSpPr>
            <p:cNvPr id="139" name="Google Shape;139;p67"/>
            <p:cNvSpPr/>
            <p:nvPr/>
          </p:nvSpPr>
          <p:spPr>
            <a:xfrm>
              <a:off x="9664700" y="964554"/>
              <a:ext cx="39600" cy="5921042"/>
            </a:xfrm>
            <a:custGeom>
              <a:avLst/>
              <a:gdLst/>
              <a:ahLst/>
              <a:cxnLst/>
              <a:rect l="l" t="t" r="r" b="b"/>
              <a:pathLst>
                <a:path w="9433" h="9996" extrusionOk="0">
                  <a:moveTo>
                    <a:pt x="9433" y="9996"/>
                  </a:moveTo>
                  <a:lnTo>
                    <a:pt x="0" y="9996"/>
                  </a:lnTo>
                  <a:lnTo>
                    <a:pt x="0" y="5"/>
                  </a:lnTo>
                  <a:lnTo>
                    <a:pt x="9433" y="0"/>
                  </a:lnTo>
                  <a:lnTo>
                    <a:pt x="9433" y="9996"/>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sp>
          <p:nvSpPr>
            <p:cNvPr id="140" name="Google Shape;140;p67"/>
            <p:cNvSpPr/>
            <p:nvPr/>
          </p:nvSpPr>
          <p:spPr>
            <a:xfrm>
              <a:off x="9664700" y="-23810"/>
              <a:ext cx="39600" cy="756000"/>
            </a:xfrm>
            <a:custGeom>
              <a:avLst/>
              <a:gdLst/>
              <a:ahLst/>
              <a:cxnLst/>
              <a:rect l="l" t="t" r="r" b="b"/>
              <a:pathLst>
                <a:path w="58" h="8467" extrusionOk="0">
                  <a:moveTo>
                    <a:pt x="58" y="8467"/>
                  </a:moveTo>
                  <a:lnTo>
                    <a:pt x="0" y="8467"/>
                  </a:lnTo>
                  <a:lnTo>
                    <a:pt x="0" y="82"/>
                  </a:lnTo>
                  <a:lnTo>
                    <a:pt x="58" y="0"/>
                  </a:lnTo>
                  <a:lnTo>
                    <a:pt x="58" y="8467"/>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565704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43333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5/1/2021</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12700">
              <a:spcBef>
                <a:spcPts val="100"/>
              </a:spcBef>
            </a:pPr>
            <a:r>
              <a:rPr lang="en-IN"/>
              <a:t>1</a:t>
            </a:r>
            <a:fld id="{81D60167-4931-47E6-BA6A-407CBD079E47}" type="slidenum">
              <a:rPr smtClean="0"/>
              <a:pPr marL="12700">
                <a:spcBef>
                  <a:spcPts val="100"/>
                </a:spcBef>
              </a:pPr>
              <a:t>‹#›</a:t>
            </a:fld>
            <a:endParaRPr dirty="0"/>
          </a:p>
        </p:txBody>
      </p:sp>
    </p:spTree>
    <p:extLst>
      <p:ext uri="{BB962C8B-B14F-4D97-AF65-F5344CB8AC3E}">
        <p14:creationId xmlns:p14="http://schemas.microsoft.com/office/powerpoint/2010/main" val="31517520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7DB7D-8472-4922-A0A9-F7E01A68BBF5}" type="datetimeFigureOut">
              <a:rPr lang="en-US" smtClean="0"/>
              <a:pPr/>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050C-2909-4A0E-A0FD-E4BD264B8FCD}" type="slidenum">
              <a:rPr lang="en-US" smtClean="0"/>
              <a:pPr/>
              <a:t>‹#›</a:t>
            </a:fld>
            <a:endParaRPr lang="en-US"/>
          </a:p>
        </p:txBody>
      </p:sp>
    </p:spTree>
    <p:extLst>
      <p:ext uri="{BB962C8B-B14F-4D97-AF65-F5344CB8AC3E}">
        <p14:creationId xmlns:p14="http://schemas.microsoft.com/office/powerpoint/2010/main" val="21996876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2491885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77CF4C-AC9E-42DB-B501-89FB695AE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28736F86-7564-49AB-815D-6DDB5AE3D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C8EF8B29-114E-4A5F-96D6-DD977F62A820}"/>
              </a:ext>
            </a:extLst>
          </p:cNvPr>
          <p:cNvSpPr>
            <a:spLocks noGrp="1"/>
          </p:cNvSpPr>
          <p:nvPr>
            <p:ph type="dt" sz="half" idx="10"/>
          </p:nvPr>
        </p:nvSpPr>
        <p:spPr/>
        <p:txBody>
          <a:bodyPr/>
          <a:lstStyle/>
          <a:p>
            <a:fld id="{E274DA5C-736D-4FD3-B6E6-B2D11C9C45E3}" type="datetimeFigureOut">
              <a:rPr lang="en-IN" smtClean="0"/>
              <a:t>01-05-2021</a:t>
            </a:fld>
            <a:endParaRPr lang="en-IN"/>
          </a:p>
        </p:txBody>
      </p:sp>
      <p:sp>
        <p:nvSpPr>
          <p:cNvPr id="5" name="Footer Placeholder 4">
            <a:extLst>
              <a:ext uri="{FF2B5EF4-FFF2-40B4-BE49-F238E27FC236}">
                <a16:creationId xmlns="" xmlns:a16="http://schemas.microsoft.com/office/drawing/2014/main" id="{614BDB60-A440-477D-A24C-537F21895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3845320D-A222-4982-A837-9DC0EFA190CD}"/>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42596169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108218-5E7F-42D0-A9A2-7F8AF4761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587BAE2F-EAB7-44B5-B2D7-205D3B83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CB21F603-B47B-429B-89C8-8403DF0A8725}"/>
              </a:ext>
            </a:extLst>
          </p:cNvPr>
          <p:cNvSpPr>
            <a:spLocks noGrp="1"/>
          </p:cNvSpPr>
          <p:nvPr>
            <p:ph type="dt" sz="half" idx="10"/>
          </p:nvPr>
        </p:nvSpPr>
        <p:spPr/>
        <p:txBody>
          <a:bodyPr/>
          <a:lstStyle/>
          <a:p>
            <a:fld id="{E274DA5C-736D-4FD3-B6E6-B2D11C9C45E3}" type="datetimeFigureOut">
              <a:rPr lang="en-IN" smtClean="0"/>
              <a:t>01-05-2021</a:t>
            </a:fld>
            <a:endParaRPr lang="en-IN"/>
          </a:p>
        </p:txBody>
      </p:sp>
      <p:sp>
        <p:nvSpPr>
          <p:cNvPr id="5" name="Footer Placeholder 4">
            <a:extLst>
              <a:ext uri="{FF2B5EF4-FFF2-40B4-BE49-F238E27FC236}">
                <a16:creationId xmlns="" xmlns:a16="http://schemas.microsoft.com/office/drawing/2014/main" id="{F0A15D45-F7F0-48BB-AD31-09C496B60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33052B19-1566-4DF3-A92F-8577B19811E7}"/>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990534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57C361-A8F1-4948-94F3-D0412C588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AE514ADF-B0C4-4D84-8D68-FFCB1BC4F2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8BDA4D9B-86B8-4311-B6D9-49113BE0782A}"/>
              </a:ext>
            </a:extLst>
          </p:cNvPr>
          <p:cNvSpPr>
            <a:spLocks noGrp="1"/>
          </p:cNvSpPr>
          <p:nvPr>
            <p:ph type="dt" sz="half" idx="10"/>
          </p:nvPr>
        </p:nvSpPr>
        <p:spPr/>
        <p:txBody>
          <a:bodyPr/>
          <a:lstStyle/>
          <a:p>
            <a:fld id="{E274DA5C-736D-4FD3-B6E6-B2D11C9C45E3}" type="datetimeFigureOut">
              <a:rPr lang="en-IN" smtClean="0"/>
              <a:t>01-05-2021</a:t>
            </a:fld>
            <a:endParaRPr lang="en-IN"/>
          </a:p>
        </p:txBody>
      </p:sp>
      <p:sp>
        <p:nvSpPr>
          <p:cNvPr id="5" name="Footer Placeholder 4">
            <a:extLst>
              <a:ext uri="{FF2B5EF4-FFF2-40B4-BE49-F238E27FC236}">
                <a16:creationId xmlns="" xmlns:a16="http://schemas.microsoft.com/office/drawing/2014/main" id="{5CB700A1-42D3-43A2-BF96-3A30E2335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E04770E-8064-42C9-8BE7-9D99138EA6FE}"/>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9523690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8FF02F-F57B-44D5-A152-A85EA458F9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F3638DA2-8BE1-4165-863B-9C0603B154A7}"/>
              </a:ext>
            </a:extLst>
          </p:cNvPr>
          <p:cNvSpPr>
            <a:spLocks noGrp="1"/>
          </p:cNvSpPr>
          <p:nvPr>
            <p:ph type="dt" sz="half" idx="10"/>
          </p:nvPr>
        </p:nvSpPr>
        <p:spPr/>
        <p:txBody>
          <a:bodyPr/>
          <a:lstStyle/>
          <a:p>
            <a:fld id="{E274DA5C-736D-4FD3-B6E6-B2D11C9C45E3}" type="datetimeFigureOut">
              <a:rPr lang="en-IN" smtClean="0"/>
              <a:t>01-05-2021</a:t>
            </a:fld>
            <a:endParaRPr lang="en-IN"/>
          </a:p>
        </p:txBody>
      </p:sp>
      <p:sp>
        <p:nvSpPr>
          <p:cNvPr id="4" name="Footer Placeholder 3">
            <a:extLst>
              <a:ext uri="{FF2B5EF4-FFF2-40B4-BE49-F238E27FC236}">
                <a16:creationId xmlns="" xmlns:a16="http://schemas.microsoft.com/office/drawing/2014/main" id="{1C69DDE7-F775-4E50-9171-53F30B88D0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EA991457-C00C-41BC-92DF-D88224599ED5}"/>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795290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5/1/2021</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23963265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blogs.sap.com/2016/02/02/sap-s4hana-custom-code-migration-worklist/" TargetMode="Externa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s://github.com/soyuztechnologies/Corporate_S4HANA_Training_Anubhav/blob/master/Day%202/Custom%20Code.tx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6.xml"/><Relationship Id="rId1" Type="http://schemas.openxmlformats.org/officeDocument/2006/relationships/slideLayout" Target="../slideLayouts/slideLayout53.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3.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2/New%20ABAP%20Syntax.t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ABAP on Hana  &amp;</a:t>
            </a:r>
          </a:p>
          <a:p>
            <a:r>
              <a:rPr lang="en-US" sz="5400" b="1" cap="all" spc="-150" dirty="0">
                <a:solidFill>
                  <a:schemeClr val="accent3"/>
                </a:solidFill>
              </a:rPr>
              <a:t>s/4hana trainings</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2</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rrow: Right 18">
            <a:extLst>
              <a:ext uri="{FF2B5EF4-FFF2-40B4-BE49-F238E27FC236}">
                <a16:creationId xmlns="" xmlns:a16="http://schemas.microsoft.com/office/drawing/2014/main" id="{68002DBD-19CE-4960-8416-64EE5EF3BE4D}"/>
              </a:ext>
            </a:extLst>
          </p:cNvPr>
          <p:cNvSpPr/>
          <p:nvPr/>
        </p:nvSpPr>
        <p:spPr>
          <a:xfrm>
            <a:off x="1894742" y="1088313"/>
            <a:ext cx="7161778" cy="142885"/>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Migration to HANA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a:extLst>
              <a:ext uri="{FF2B5EF4-FFF2-40B4-BE49-F238E27FC236}">
                <a16:creationId xmlns="" xmlns:a16="http://schemas.microsoft.com/office/drawing/2014/main" id="{E1A1A3D3-D41D-4F18-8E68-3879EFEF04AA}"/>
              </a:ext>
            </a:extLst>
          </p:cNvPr>
          <p:cNvSpPr/>
          <p:nvPr/>
        </p:nvSpPr>
        <p:spPr>
          <a:xfrm>
            <a:off x="602273" y="1931925"/>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a:t>
            </a:r>
          </a:p>
        </p:txBody>
      </p:sp>
      <p:sp>
        <p:nvSpPr>
          <p:cNvPr id="7" name="Rectangle 6">
            <a:extLst>
              <a:ext uri="{FF2B5EF4-FFF2-40B4-BE49-F238E27FC236}">
                <a16:creationId xmlns="" xmlns:a16="http://schemas.microsoft.com/office/drawing/2014/main" id="{C08B7DA6-E0CA-442D-9A5D-D384D791AEE5}"/>
              </a:ext>
            </a:extLst>
          </p:cNvPr>
          <p:cNvSpPr/>
          <p:nvPr/>
        </p:nvSpPr>
        <p:spPr>
          <a:xfrm>
            <a:off x="6022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 HANA</a:t>
            </a:r>
          </a:p>
          <a:p>
            <a:pPr algn="ctr"/>
            <a:r>
              <a:rPr lang="en-US" dirty="0"/>
              <a:t>Any DB</a:t>
            </a:r>
          </a:p>
        </p:txBody>
      </p:sp>
      <p:cxnSp>
        <p:nvCxnSpPr>
          <p:cNvPr id="8" name="Straight Arrow Connector 7">
            <a:extLst>
              <a:ext uri="{FF2B5EF4-FFF2-40B4-BE49-F238E27FC236}">
                <a16:creationId xmlns="" xmlns:a16="http://schemas.microsoft.com/office/drawing/2014/main" id="{9C3A88D1-D311-4AFE-AC20-9CD6065530FF}"/>
              </a:ext>
            </a:extLst>
          </p:cNvPr>
          <p:cNvCxnSpPr>
            <a:stCxn id="6" idx="2"/>
            <a:endCxn id="7" idx="0"/>
          </p:cNvCxnSpPr>
          <p:nvPr/>
        </p:nvCxnSpPr>
        <p:spPr>
          <a:xfrm flipH="1">
            <a:off x="1679330" y="3118887"/>
            <a:ext cx="1" cy="5905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Arrow: Right 7">
            <a:extLst>
              <a:ext uri="{FF2B5EF4-FFF2-40B4-BE49-F238E27FC236}">
                <a16:creationId xmlns="" xmlns:a16="http://schemas.microsoft.com/office/drawing/2014/main" id="{0B1F1B2C-2572-49FA-9F6E-872CD96D3CDC}"/>
              </a:ext>
            </a:extLst>
          </p:cNvPr>
          <p:cNvSpPr/>
          <p:nvPr/>
        </p:nvSpPr>
        <p:spPr>
          <a:xfrm>
            <a:off x="3297116" y="2644102"/>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E35692F5-2F40-4A36-834B-EE62CB2EB6A3}"/>
              </a:ext>
            </a:extLst>
          </p:cNvPr>
          <p:cNvSpPr/>
          <p:nvPr/>
        </p:nvSpPr>
        <p:spPr>
          <a:xfrm>
            <a:off x="46408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p:txBody>
      </p:sp>
      <p:sp>
        <p:nvSpPr>
          <p:cNvPr id="11" name="Rectangle 10">
            <a:extLst>
              <a:ext uri="{FF2B5EF4-FFF2-40B4-BE49-F238E27FC236}">
                <a16:creationId xmlns="" xmlns:a16="http://schemas.microsoft.com/office/drawing/2014/main" id="{BFAD0124-45EC-4181-9A01-31D42E1BCAC2}"/>
              </a:ext>
            </a:extLst>
          </p:cNvPr>
          <p:cNvSpPr/>
          <p:nvPr/>
        </p:nvSpPr>
        <p:spPr>
          <a:xfrm>
            <a:off x="4640871" y="18495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a:t>
            </a:r>
          </a:p>
          <a:p>
            <a:pPr algn="ctr"/>
            <a:r>
              <a:rPr lang="en-US" dirty="0"/>
              <a:t>Business Suite</a:t>
            </a:r>
          </a:p>
        </p:txBody>
      </p:sp>
      <p:cxnSp>
        <p:nvCxnSpPr>
          <p:cNvPr id="12" name="Straight Arrow Connector 11">
            <a:extLst>
              <a:ext uri="{FF2B5EF4-FFF2-40B4-BE49-F238E27FC236}">
                <a16:creationId xmlns="" xmlns:a16="http://schemas.microsoft.com/office/drawing/2014/main" id="{77AC9628-70A1-4A5A-9097-8B0B41631D05}"/>
              </a:ext>
            </a:extLst>
          </p:cNvPr>
          <p:cNvCxnSpPr>
            <a:stCxn id="11" idx="2"/>
            <a:endCxn id="10" idx="0"/>
          </p:cNvCxnSpPr>
          <p:nvPr/>
        </p:nvCxnSpPr>
        <p:spPr>
          <a:xfrm>
            <a:off x="5717929" y="30365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Arrow: Right 14">
            <a:extLst>
              <a:ext uri="{FF2B5EF4-FFF2-40B4-BE49-F238E27FC236}">
                <a16:creationId xmlns="" xmlns:a16="http://schemas.microsoft.com/office/drawing/2014/main" id="{7E6BBFFD-9CDE-4B48-A895-2050E93C6E92}"/>
              </a:ext>
            </a:extLst>
          </p:cNvPr>
          <p:cNvSpPr/>
          <p:nvPr/>
        </p:nvSpPr>
        <p:spPr>
          <a:xfrm>
            <a:off x="7335715" y="2610399"/>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51A24601-2C56-45E2-9D45-94A15E293D40}"/>
              </a:ext>
            </a:extLst>
          </p:cNvPr>
          <p:cNvSpPr/>
          <p:nvPr/>
        </p:nvSpPr>
        <p:spPr>
          <a:xfrm>
            <a:off x="9194768" y="36332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p:txBody>
      </p:sp>
      <p:sp>
        <p:nvSpPr>
          <p:cNvPr id="15" name="Rectangle 14">
            <a:extLst>
              <a:ext uri="{FF2B5EF4-FFF2-40B4-BE49-F238E27FC236}">
                <a16:creationId xmlns="" xmlns:a16="http://schemas.microsoft.com/office/drawing/2014/main" id="{EED6C1F7-8C7B-4853-96FC-61EC1804EE67}"/>
              </a:ext>
            </a:extLst>
          </p:cNvPr>
          <p:cNvSpPr/>
          <p:nvPr/>
        </p:nvSpPr>
        <p:spPr>
          <a:xfrm>
            <a:off x="9194767" y="17733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S/4HANA</a:t>
            </a:r>
          </a:p>
        </p:txBody>
      </p:sp>
      <p:cxnSp>
        <p:nvCxnSpPr>
          <p:cNvPr id="16" name="Straight Arrow Connector 15">
            <a:extLst>
              <a:ext uri="{FF2B5EF4-FFF2-40B4-BE49-F238E27FC236}">
                <a16:creationId xmlns="" xmlns:a16="http://schemas.microsoft.com/office/drawing/2014/main" id="{DFC6DE12-47C0-4A66-900B-76949881249F}"/>
              </a:ext>
            </a:extLst>
          </p:cNvPr>
          <p:cNvCxnSpPr>
            <a:stCxn id="15" idx="2"/>
            <a:endCxn id="14" idx="0"/>
          </p:cNvCxnSpPr>
          <p:nvPr/>
        </p:nvCxnSpPr>
        <p:spPr>
          <a:xfrm>
            <a:off x="10271825" y="29603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 xmlns:a16="http://schemas.microsoft.com/office/drawing/2014/main" id="{6D427863-4869-40D3-BAE5-EBA61F6457B8}"/>
              </a:ext>
            </a:extLst>
          </p:cNvPr>
          <p:cNvSpPr/>
          <p:nvPr/>
        </p:nvSpPr>
        <p:spPr>
          <a:xfrm>
            <a:off x="1270488" y="12026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a:t>
            </a:r>
          </a:p>
        </p:txBody>
      </p:sp>
      <p:sp>
        <p:nvSpPr>
          <p:cNvPr id="18" name="Oval 17">
            <a:extLst>
              <a:ext uri="{FF2B5EF4-FFF2-40B4-BE49-F238E27FC236}">
                <a16:creationId xmlns="" xmlns:a16="http://schemas.microsoft.com/office/drawing/2014/main" id="{C86498AA-6F1B-4E3C-BEF2-A72576195B22}"/>
              </a:ext>
            </a:extLst>
          </p:cNvPr>
          <p:cNvSpPr/>
          <p:nvPr/>
        </p:nvSpPr>
        <p:spPr>
          <a:xfrm>
            <a:off x="5308827" y="11264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a:t>
            </a:r>
          </a:p>
        </p:txBody>
      </p:sp>
      <p:sp>
        <p:nvSpPr>
          <p:cNvPr id="19" name="Oval 18">
            <a:extLst>
              <a:ext uri="{FF2B5EF4-FFF2-40B4-BE49-F238E27FC236}">
                <a16:creationId xmlns="" xmlns:a16="http://schemas.microsoft.com/office/drawing/2014/main" id="{AE961C05-4E8F-4C1C-9F7E-8899A203AEEB}"/>
              </a:ext>
            </a:extLst>
          </p:cNvPr>
          <p:cNvSpPr/>
          <p:nvPr/>
        </p:nvSpPr>
        <p:spPr>
          <a:xfrm>
            <a:off x="9056520" y="1100505"/>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a:t>
            </a:r>
          </a:p>
        </p:txBody>
      </p:sp>
      <p:sp>
        <p:nvSpPr>
          <p:cNvPr id="20" name="Arrow: Right 13">
            <a:extLst>
              <a:ext uri="{FF2B5EF4-FFF2-40B4-BE49-F238E27FC236}">
                <a16:creationId xmlns="" xmlns:a16="http://schemas.microsoft.com/office/drawing/2014/main" id="{A234A988-E0D1-4BEC-9050-5EE74CCFAE6D}"/>
              </a:ext>
            </a:extLst>
          </p:cNvPr>
          <p:cNvSpPr/>
          <p:nvPr/>
        </p:nvSpPr>
        <p:spPr>
          <a:xfrm>
            <a:off x="2061796" y="1351633"/>
            <a:ext cx="3247031"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2">
            <a:extLst>
              <a:ext uri="{FF2B5EF4-FFF2-40B4-BE49-F238E27FC236}">
                <a16:creationId xmlns="" xmlns:a16="http://schemas.microsoft.com/office/drawing/2014/main" id="{22485333-6782-48E7-9EA4-E55FDB65361B}"/>
              </a:ext>
            </a:extLst>
          </p:cNvPr>
          <p:cNvSpPr/>
          <p:nvPr/>
        </p:nvSpPr>
        <p:spPr>
          <a:xfrm>
            <a:off x="6100135" y="1351633"/>
            <a:ext cx="2956385" cy="173659"/>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 xmlns:a16="http://schemas.microsoft.com/office/drawing/2014/main" id="{954E3E1F-C617-4576-BA4B-6E193D2270AF}"/>
              </a:ext>
            </a:extLst>
          </p:cNvPr>
          <p:cNvSpPr txBox="1"/>
          <p:nvPr/>
        </p:nvSpPr>
        <p:spPr>
          <a:xfrm>
            <a:off x="602271" y="4976446"/>
            <a:ext cx="6563459" cy="1477328"/>
          </a:xfrm>
          <a:prstGeom prst="rect">
            <a:avLst/>
          </a:prstGeom>
          <a:noFill/>
        </p:spPr>
        <p:txBody>
          <a:bodyPr wrap="square" rtlCol="0">
            <a:spAutoFit/>
          </a:bodyPr>
          <a:lstStyle/>
          <a:p>
            <a:r>
              <a:rPr lang="en-US" dirty="0"/>
              <a:t>Our company is migrating just the database</a:t>
            </a:r>
          </a:p>
          <a:p>
            <a:r>
              <a:rPr lang="en-US" dirty="0"/>
              <a:t>1. Basis – just like any other DB Migration, Data provisioning of all DB tables which are client independent. SUM</a:t>
            </a:r>
          </a:p>
          <a:p>
            <a:r>
              <a:rPr lang="en-US" dirty="0"/>
              <a:t>As an ABAP Developer, whether the custom code written by developers will work or not?</a:t>
            </a:r>
          </a:p>
        </p:txBody>
      </p:sp>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Any Database to HANA Database</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Oval 13"/>
          <p:cNvSpPr/>
          <p:nvPr/>
        </p:nvSpPr>
        <p:spPr>
          <a:xfrm>
            <a:off x="6012918" y="5620055"/>
            <a:ext cx="4689326" cy="295598"/>
          </a:xfrm>
          <a:prstGeom prst="ellipse">
            <a:avLst/>
          </a:prstGeom>
          <a:gradFill flip="none" rotWithShape="1">
            <a:gsLst>
              <a:gs pos="0">
                <a:schemeClr val="tx1">
                  <a:lumMod val="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15" name="Pentagon 14"/>
          <p:cNvSpPr/>
          <p:nvPr/>
        </p:nvSpPr>
        <p:spPr>
          <a:xfrm flipH="1">
            <a:off x="1801230" y="2740286"/>
            <a:ext cx="7266539" cy="919873"/>
          </a:xfrm>
          <a:prstGeom prst="homePlate">
            <a:avLst/>
          </a:prstGeom>
          <a:gradFill>
            <a:gsLst>
              <a:gs pos="0">
                <a:schemeClr val="accent2"/>
              </a:gs>
              <a:gs pos="100000">
                <a:schemeClr val="accent2">
                  <a:lumMod val="81000"/>
                </a:schemeClr>
              </a:gs>
            </a:gsLst>
            <a:lin ang="10800000" scaled="1"/>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6" name="Pentagon 15"/>
          <p:cNvSpPr/>
          <p:nvPr/>
        </p:nvSpPr>
        <p:spPr>
          <a:xfrm flipH="1">
            <a:off x="1801230" y="1827209"/>
            <a:ext cx="7266539" cy="919873"/>
          </a:xfrm>
          <a:prstGeom prst="homePlate">
            <a:avLst/>
          </a:prstGeom>
          <a:gradFill flip="none" rotWithShape="1">
            <a:gsLst>
              <a:gs pos="0">
                <a:schemeClr val="accent1"/>
              </a:gs>
              <a:gs pos="100000">
                <a:schemeClr val="accent1">
                  <a:lumMod val="73000"/>
                </a:schemeClr>
              </a:gs>
            </a:gsLst>
            <a:lin ang="10800000" scaled="1"/>
            <a:tileRect/>
          </a:gra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7" name="Pentagon 16"/>
          <p:cNvSpPr/>
          <p:nvPr/>
        </p:nvSpPr>
        <p:spPr>
          <a:xfrm flipH="1">
            <a:off x="1801230" y="3653364"/>
            <a:ext cx="7266539" cy="919873"/>
          </a:xfrm>
          <a:prstGeom prst="homePlate">
            <a:avLst/>
          </a:prstGeom>
          <a:gradFill>
            <a:gsLst>
              <a:gs pos="0">
                <a:schemeClr val="accent3"/>
              </a:gs>
              <a:gs pos="100000">
                <a:schemeClr val="accent3">
                  <a:lumMod val="85000"/>
                </a:schemeClr>
              </a:gs>
            </a:gsLst>
            <a:lin ang="10800000" scaled="1"/>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8" name="Pentagon 17"/>
          <p:cNvSpPr/>
          <p:nvPr/>
        </p:nvSpPr>
        <p:spPr>
          <a:xfrm flipH="1">
            <a:off x="1801230" y="4566441"/>
            <a:ext cx="7266539" cy="919873"/>
          </a:xfrm>
          <a:prstGeom prst="homePlate">
            <a:avLst/>
          </a:prstGeom>
          <a:gradFill>
            <a:gsLst>
              <a:gs pos="0">
                <a:schemeClr val="accent4"/>
              </a:gs>
              <a:gs pos="100000">
                <a:schemeClr val="accent4">
                  <a:lumMod val="85000"/>
                </a:schemeClr>
              </a:gs>
            </a:gsLst>
            <a:lin ang="10800000" scaled="1"/>
          </a:gra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9" name="Pentagon 29"/>
          <p:cNvSpPr/>
          <p:nvPr/>
        </p:nvSpPr>
        <p:spPr>
          <a:xfrm flipH="1">
            <a:off x="1801208" y="5479518"/>
            <a:ext cx="7148303" cy="919873"/>
          </a:xfrm>
          <a:custGeom>
            <a:avLst/>
            <a:gdLst>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0 w 6428113"/>
              <a:gd name="connsiteY5" fmla="*/ 0 h 867736"/>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1076 w 6428113"/>
              <a:gd name="connsiteY5" fmla="*/ 196744 h 867736"/>
              <a:gd name="connsiteX6" fmla="*/ 0 w 6428113"/>
              <a:gd name="connsiteY6" fmla="*/ 0 h 86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8113" h="867736">
                <a:moveTo>
                  <a:pt x="0" y="0"/>
                </a:moveTo>
                <a:lnTo>
                  <a:pt x="5994245" y="0"/>
                </a:lnTo>
                <a:lnTo>
                  <a:pt x="6428113" y="433868"/>
                </a:lnTo>
                <a:lnTo>
                  <a:pt x="5994245" y="867736"/>
                </a:lnTo>
                <a:lnTo>
                  <a:pt x="0" y="867736"/>
                </a:lnTo>
                <a:cubicBezTo>
                  <a:pt x="359" y="644072"/>
                  <a:pt x="717" y="420408"/>
                  <a:pt x="1076" y="196744"/>
                </a:cubicBezTo>
                <a:cubicBezTo>
                  <a:pt x="717" y="131163"/>
                  <a:pt x="359" y="65581"/>
                  <a:pt x="0" y="0"/>
                </a:cubicBezTo>
                <a:close/>
              </a:path>
            </a:pathLst>
          </a:custGeom>
          <a:gradFill>
            <a:gsLst>
              <a:gs pos="0">
                <a:schemeClr val="accent5"/>
              </a:gs>
              <a:gs pos="100000">
                <a:schemeClr val="accent5">
                  <a:lumMod val="85000"/>
                </a:schemeClr>
              </a:gs>
            </a:gsLst>
            <a:lin ang="10800000" scaled="1"/>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20" name="TextBox 25"/>
          <p:cNvSpPr txBox="1"/>
          <p:nvPr/>
        </p:nvSpPr>
        <p:spPr>
          <a:xfrm>
            <a:off x="6408459" y="1969001"/>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smtClean="0">
                <a:solidFill>
                  <a:schemeClr val="bg1"/>
                </a:solidFill>
                <a:latin typeface="Arial" pitchFamily="34" charset="0"/>
                <a:cs typeface="Arial" pitchFamily="34" charset="0"/>
              </a:rPr>
              <a:t>01</a:t>
            </a:r>
            <a:endParaRPr lang="en-IN" sz="3200" dirty="0">
              <a:solidFill>
                <a:schemeClr val="bg1"/>
              </a:solidFill>
              <a:latin typeface="Arial" pitchFamily="34" charset="0"/>
              <a:cs typeface="Arial" pitchFamily="34" charset="0"/>
            </a:endParaRPr>
          </a:p>
        </p:txBody>
      </p:sp>
      <p:sp>
        <p:nvSpPr>
          <p:cNvPr id="21" name="TextBox 26"/>
          <p:cNvSpPr txBox="1"/>
          <p:nvPr/>
        </p:nvSpPr>
        <p:spPr>
          <a:xfrm>
            <a:off x="6368704" y="2866336"/>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smtClean="0">
                <a:solidFill>
                  <a:schemeClr val="bg1"/>
                </a:solidFill>
                <a:latin typeface="Arial" pitchFamily="34" charset="0"/>
                <a:cs typeface="Arial" pitchFamily="34" charset="0"/>
              </a:rPr>
              <a:t>02</a:t>
            </a:r>
            <a:endParaRPr lang="en-IN" sz="3200" dirty="0">
              <a:solidFill>
                <a:schemeClr val="bg1"/>
              </a:solidFill>
              <a:latin typeface="Arial" pitchFamily="34" charset="0"/>
              <a:cs typeface="Arial" pitchFamily="34" charset="0"/>
            </a:endParaRPr>
          </a:p>
        </p:txBody>
      </p:sp>
      <p:sp>
        <p:nvSpPr>
          <p:cNvPr id="22" name="TextBox 27"/>
          <p:cNvSpPr txBox="1"/>
          <p:nvPr/>
        </p:nvSpPr>
        <p:spPr>
          <a:xfrm>
            <a:off x="6353350" y="3810481"/>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smtClean="0">
                <a:solidFill>
                  <a:schemeClr val="bg1"/>
                </a:solidFill>
                <a:latin typeface="Arial" pitchFamily="34" charset="0"/>
                <a:cs typeface="Arial" pitchFamily="34" charset="0"/>
              </a:rPr>
              <a:t>03</a:t>
            </a:r>
            <a:endParaRPr lang="en-IN" sz="3200" dirty="0">
              <a:solidFill>
                <a:schemeClr val="bg1"/>
              </a:solidFill>
              <a:latin typeface="Arial" pitchFamily="34" charset="0"/>
              <a:cs typeface="Arial" pitchFamily="34" charset="0"/>
            </a:endParaRPr>
          </a:p>
        </p:txBody>
      </p:sp>
      <p:sp>
        <p:nvSpPr>
          <p:cNvPr id="23" name="TextBox 28"/>
          <p:cNvSpPr txBox="1"/>
          <p:nvPr/>
        </p:nvSpPr>
        <p:spPr>
          <a:xfrm>
            <a:off x="6328947" y="4711798"/>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smtClean="0">
                <a:solidFill>
                  <a:schemeClr val="bg1"/>
                </a:solidFill>
                <a:latin typeface="Arial" pitchFamily="34" charset="0"/>
                <a:cs typeface="Arial" pitchFamily="34" charset="0"/>
              </a:rPr>
              <a:t>04</a:t>
            </a:r>
            <a:endParaRPr lang="en-IN" sz="3200" dirty="0">
              <a:solidFill>
                <a:schemeClr val="bg1"/>
              </a:solidFill>
              <a:latin typeface="Arial" pitchFamily="34" charset="0"/>
              <a:cs typeface="Arial" pitchFamily="34" charset="0"/>
            </a:endParaRPr>
          </a:p>
        </p:txBody>
      </p:sp>
      <p:sp>
        <p:nvSpPr>
          <p:cNvPr id="24" name="TextBox 29"/>
          <p:cNvSpPr txBox="1"/>
          <p:nvPr/>
        </p:nvSpPr>
        <p:spPr>
          <a:xfrm>
            <a:off x="6302443" y="5626064"/>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smtClean="0">
                <a:solidFill>
                  <a:schemeClr val="bg1"/>
                </a:solidFill>
                <a:latin typeface="Arial" pitchFamily="34" charset="0"/>
                <a:cs typeface="Arial" pitchFamily="34" charset="0"/>
              </a:rPr>
              <a:t>05</a:t>
            </a:r>
            <a:endParaRPr lang="en-IN" sz="3200" dirty="0">
              <a:solidFill>
                <a:schemeClr val="bg1"/>
              </a:solidFill>
              <a:latin typeface="Arial" pitchFamily="34" charset="0"/>
              <a:cs typeface="Arial" pitchFamily="34" charset="0"/>
            </a:endParaRPr>
          </a:p>
        </p:txBody>
      </p:sp>
      <p:grpSp>
        <p:nvGrpSpPr>
          <p:cNvPr id="26" name="Group 25"/>
          <p:cNvGrpSpPr/>
          <p:nvPr/>
        </p:nvGrpSpPr>
        <p:grpSpPr>
          <a:xfrm>
            <a:off x="2342445" y="2937758"/>
            <a:ext cx="568901" cy="512537"/>
            <a:chOff x="36241038" y="4387850"/>
            <a:chExt cx="8131175" cy="7812088"/>
          </a:xfrm>
        </p:grpSpPr>
        <p:sp>
          <p:nvSpPr>
            <p:cNvPr id="67" name="Rectangle 66"/>
            <p:cNvSpPr>
              <a:spLocks noChangeArrowheads="1"/>
            </p:cNvSpPr>
            <p:nvPr/>
          </p:nvSpPr>
          <p:spPr bwMode="auto">
            <a:xfrm>
              <a:off x="37530088" y="4694238"/>
              <a:ext cx="1593850" cy="2395538"/>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8" name="Freeform 67"/>
            <p:cNvSpPr>
              <a:spLocks/>
            </p:cNvSpPr>
            <p:nvPr/>
          </p:nvSpPr>
          <p:spPr bwMode="auto">
            <a:xfrm>
              <a:off x="37085588" y="4926013"/>
              <a:ext cx="6442075" cy="7273925"/>
            </a:xfrm>
            <a:custGeom>
              <a:avLst/>
              <a:gdLst>
                <a:gd name="T0" fmla="*/ 1896 w 4058"/>
                <a:gd name="T1" fmla="*/ 0 h 4582"/>
                <a:gd name="T2" fmla="*/ 4058 w 4058"/>
                <a:gd name="T3" fmla="*/ 1829 h 4582"/>
                <a:gd name="T4" fmla="*/ 4058 w 4058"/>
                <a:gd name="T5" fmla="*/ 4582 h 4582"/>
                <a:gd name="T6" fmla="*/ 0 w 4058"/>
                <a:gd name="T7" fmla="*/ 4582 h 4582"/>
                <a:gd name="T8" fmla="*/ 0 w 4058"/>
                <a:gd name="T9" fmla="*/ 1676 h 4582"/>
                <a:gd name="T10" fmla="*/ 1896 w 4058"/>
                <a:gd name="T11" fmla="*/ 0 h 4582"/>
              </a:gdLst>
              <a:ahLst/>
              <a:cxnLst>
                <a:cxn ang="0">
                  <a:pos x="T0" y="T1"/>
                </a:cxn>
                <a:cxn ang="0">
                  <a:pos x="T2" y="T3"/>
                </a:cxn>
                <a:cxn ang="0">
                  <a:pos x="T4" y="T5"/>
                </a:cxn>
                <a:cxn ang="0">
                  <a:pos x="T6" y="T7"/>
                </a:cxn>
                <a:cxn ang="0">
                  <a:pos x="T8" y="T9"/>
                </a:cxn>
                <a:cxn ang="0">
                  <a:pos x="T10" y="T11"/>
                </a:cxn>
              </a:cxnLst>
              <a:rect l="0" t="0" r="r" b="b"/>
              <a:pathLst>
                <a:path w="4058" h="4582">
                  <a:moveTo>
                    <a:pt x="1896" y="0"/>
                  </a:moveTo>
                  <a:lnTo>
                    <a:pt x="4058" y="1829"/>
                  </a:lnTo>
                  <a:lnTo>
                    <a:pt x="4058" y="4582"/>
                  </a:lnTo>
                  <a:lnTo>
                    <a:pt x="0" y="4582"/>
                  </a:lnTo>
                  <a:lnTo>
                    <a:pt x="0" y="1676"/>
                  </a:lnTo>
                  <a:lnTo>
                    <a:pt x="189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9" name="Freeform 68"/>
            <p:cNvSpPr>
              <a:spLocks/>
            </p:cNvSpPr>
            <p:nvPr/>
          </p:nvSpPr>
          <p:spPr bwMode="auto">
            <a:xfrm>
              <a:off x="36241038" y="4387850"/>
              <a:ext cx="8131175" cy="4329113"/>
            </a:xfrm>
            <a:custGeom>
              <a:avLst/>
              <a:gdLst>
                <a:gd name="T0" fmla="*/ 2561 w 5122"/>
                <a:gd name="T1" fmla="*/ 0 h 2727"/>
                <a:gd name="T2" fmla="*/ 2641 w 5122"/>
                <a:gd name="T3" fmla="*/ 6 h 2727"/>
                <a:gd name="T4" fmla="*/ 2721 w 5122"/>
                <a:gd name="T5" fmla="*/ 40 h 2727"/>
                <a:gd name="T6" fmla="*/ 2794 w 5122"/>
                <a:gd name="T7" fmla="*/ 93 h 2727"/>
                <a:gd name="T8" fmla="*/ 2814 w 5122"/>
                <a:gd name="T9" fmla="*/ 113 h 2727"/>
                <a:gd name="T10" fmla="*/ 2827 w 5122"/>
                <a:gd name="T11" fmla="*/ 139 h 2727"/>
                <a:gd name="T12" fmla="*/ 2840 w 5122"/>
                <a:gd name="T13" fmla="*/ 166 h 2727"/>
                <a:gd name="T14" fmla="*/ 5029 w 5122"/>
                <a:gd name="T15" fmla="*/ 2221 h 2727"/>
                <a:gd name="T16" fmla="*/ 5088 w 5122"/>
                <a:gd name="T17" fmla="*/ 2294 h 2727"/>
                <a:gd name="T18" fmla="*/ 5115 w 5122"/>
                <a:gd name="T19" fmla="*/ 2381 h 2727"/>
                <a:gd name="T20" fmla="*/ 5122 w 5122"/>
                <a:gd name="T21" fmla="*/ 2467 h 2727"/>
                <a:gd name="T22" fmla="*/ 5095 w 5122"/>
                <a:gd name="T23" fmla="*/ 2554 h 2727"/>
                <a:gd name="T24" fmla="*/ 5042 w 5122"/>
                <a:gd name="T25" fmla="*/ 2633 h 2727"/>
                <a:gd name="T26" fmla="*/ 4969 w 5122"/>
                <a:gd name="T27" fmla="*/ 2693 h 2727"/>
                <a:gd name="T28" fmla="*/ 4882 w 5122"/>
                <a:gd name="T29" fmla="*/ 2720 h 2727"/>
                <a:gd name="T30" fmla="*/ 4796 w 5122"/>
                <a:gd name="T31" fmla="*/ 2727 h 2727"/>
                <a:gd name="T32" fmla="*/ 4703 w 5122"/>
                <a:gd name="T33" fmla="*/ 2700 h 2727"/>
                <a:gd name="T34" fmla="*/ 4630 w 5122"/>
                <a:gd name="T35" fmla="*/ 2647 h 2727"/>
                <a:gd name="T36" fmla="*/ 2561 w 5122"/>
                <a:gd name="T37" fmla="*/ 711 h 2727"/>
                <a:gd name="T38" fmla="*/ 492 w 5122"/>
                <a:gd name="T39" fmla="*/ 2647 h 2727"/>
                <a:gd name="T40" fmla="*/ 413 w 5122"/>
                <a:gd name="T41" fmla="*/ 2700 h 2727"/>
                <a:gd name="T42" fmla="*/ 326 w 5122"/>
                <a:gd name="T43" fmla="*/ 2727 h 2727"/>
                <a:gd name="T44" fmla="*/ 240 w 5122"/>
                <a:gd name="T45" fmla="*/ 2720 h 2727"/>
                <a:gd name="T46" fmla="*/ 153 w 5122"/>
                <a:gd name="T47" fmla="*/ 2693 h 2727"/>
                <a:gd name="T48" fmla="*/ 73 w 5122"/>
                <a:gd name="T49" fmla="*/ 2633 h 2727"/>
                <a:gd name="T50" fmla="*/ 27 w 5122"/>
                <a:gd name="T51" fmla="*/ 2554 h 2727"/>
                <a:gd name="T52" fmla="*/ 0 w 5122"/>
                <a:gd name="T53" fmla="*/ 2467 h 2727"/>
                <a:gd name="T54" fmla="*/ 0 w 5122"/>
                <a:gd name="T55" fmla="*/ 2381 h 2727"/>
                <a:gd name="T56" fmla="*/ 33 w 5122"/>
                <a:gd name="T57" fmla="*/ 2294 h 2727"/>
                <a:gd name="T58" fmla="*/ 93 w 5122"/>
                <a:gd name="T59" fmla="*/ 2221 h 2727"/>
                <a:gd name="T60" fmla="*/ 2282 w 5122"/>
                <a:gd name="T61" fmla="*/ 166 h 2727"/>
                <a:gd name="T62" fmla="*/ 2295 w 5122"/>
                <a:gd name="T63" fmla="*/ 139 h 2727"/>
                <a:gd name="T64" fmla="*/ 2308 w 5122"/>
                <a:gd name="T65" fmla="*/ 113 h 2727"/>
                <a:gd name="T66" fmla="*/ 2328 w 5122"/>
                <a:gd name="T67" fmla="*/ 93 h 2727"/>
                <a:gd name="T68" fmla="*/ 2395 w 5122"/>
                <a:gd name="T69" fmla="*/ 40 h 2727"/>
                <a:gd name="T70" fmla="*/ 2474 w 5122"/>
                <a:gd name="T71" fmla="*/ 6 h 2727"/>
                <a:gd name="T72" fmla="*/ 2561 w 5122"/>
                <a:gd name="T73" fmla="*/ 0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2" h="2727">
                  <a:moveTo>
                    <a:pt x="2561" y="0"/>
                  </a:moveTo>
                  <a:lnTo>
                    <a:pt x="2641" y="6"/>
                  </a:lnTo>
                  <a:lnTo>
                    <a:pt x="2721" y="40"/>
                  </a:lnTo>
                  <a:lnTo>
                    <a:pt x="2794" y="93"/>
                  </a:lnTo>
                  <a:lnTo>
                    <a:pt x="2814" y="113"/>
                  </a:lnTo>
                  <a:lnTo>
                    <a:pt x="2827" y="139"/>
                  </a:lnTo>
                  <a:lnTo>
                    <a:pt x="2840" y="166"/>
                  </a:lnTo>
                  <a:lnTo>
                    <a:pt x="5029" y="2221"/>
                  </a:lnTo>
                  <a:lnTo>
                    <a:pt x="5088" y="2294"/>
                  </a:lnTo>
                  <a:lnTo>
                    <a:pt x="5115" y="2381"/>
                  </a:lnTo>
                  <a:lnTo>
                    <a:pt x="5122" y="2467"/>
                  </a:lnTo>
                  <a:lnTo>
                    <a:pt x="5095" y="2554"/>
                  </a:lnTo>
                  <a:lnTo>
                    <a:pt x="5042" y="2633"/>
                  </a:lnTo>
                  <a:lnTo>
                    <a:pt x="4969" y="2693"/>
                  </a:lnTo>
                  <a:lnTo>
                    <a:pt x="4882" y="2720"/>
                  </a:lnTo>
                  <a:lnTo>
                    <a:pt x="4796" y="2727"/>
                  </a:lnTo>
                  <a:lnTo>
                    <a:pt x="4703" y="2700"/>
                  </a:lnTo>
                  <a:lnTo>
                    <a:pt x="4630" y="2647"/>
                  </a:lnTo>
                  <a:lnTo>
                    <a:pt x="2561" y="711"/>
                  </a:lnTo>
                  <a:lnTo>
                    <a:pt x="492" y="2647"/>
                  </a:lnTo>
                  <a:lnTo>
                    <a:pt x="413" y="2700"/>
                  </a:lnTo>
                  <a:lnTo>
                    <a:pt x="326" y="2727"/>
                  </a:lnTo>
                  <a:lnTo>
                    <a:pt x="240" y="2720"/>
                  </a:lnTo>
                  <a:lnTo>
                    <a:pt x="153" y="2693"/>
                  </a:lnTo>
                  <a:lnTo>
                    <a:pt x="73" y="2633"/>
                  </a:lnTo>
                  <a:lnTo>
                    <a:pt x="27" y="2554"/>
                  </a:lnTo>
                  <a:lnTo>
                    <a:pt x="0" y="2467"/>
                  </a:lnTo>
                  <a:lnTo>
                    <a:pt x="0" y="2381"/>
                  </a:lnTo>
                  <a:lnTo>
                    <a:pt x="33" y="2294"/>
                  </a:lnTo>
                  <a:lnTo>
                    <a:pt x="93" y="2221"/>
                  </a:lnTo>
                  <a:lnTo>
                    <a:pt x="2282" y="166"/>
                  </a:lnTo>
                  <a:lnTo>
                    <a:pt x="2295" y="139"/>
                  </a:lnTo>
                  <a:lnTo>
                    <a:pt x="2308" y="113"/>
                  </a:lnTo>
                  <a:lnTo>
                    <a:pt x="2328" y="93"/>
                  </a:lnTo>
                  <a:lnTo>
                    <a:pt x="2395" y="40"/>
                  </a:lnTo>
                  <a:lnTo>
                    <a:pt x="2474" y="6"/>
                  </a:lnTo>
                  <a:lnTo>
                    <a:pt x="256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70" name="Rectangle 69"/>
            <p:cNvSpPr>
              <a:spLocks noChangeArrowheads="1"/>
            </p:cNvSpPr>
            <p:nvPr/>
          </p:nvSpPr>
          <p:spPr bwMode="auto">
            <a:xfrm>
              <a:off x="39598600" y="9772650"/>
              <a:ext cx="1416050" cy="2427288"/>
            </a:xfrm>
            <a:prstGeom prst="rect">
              <a:avLst/>
            </a:prstGeom>
            <a:solidFill>
              <a:schemeClr val="tx1">
                <a:lumMod val="75000"/>
                <a:lumOff val="2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grpSp>
        <p:nvGrpSpPr>
          <p:cNvPr id="27" name="Group 26"/>
          <p:cNvGrpSpPr/>
          <p:nvPr/>
        </p:nvGrpSpPr>
        <p:grpSpPr>
          <a:xfrm>
            <a:off x="2345716" y="5725258"/>
            <a:ext cx="561279" cy="381660"/>
            <a:chOff x="16463963" y="-10542588"/>
            <a:chExt cx="10337800" cy="7496175"/>
          </a:xfrm>
        </p:grpSpPr>
        <p:sp>
          <p:nvSpPr>
            <p:cNvPr id="65" name="Freeform 64"/>
            <p:cNvSpPr>
              <a:spLocks/>
            </p:cNvSpPr>
            <p:nvPr/>
          </p:nvSpPr>
          <p:spPr bwMode="auto">
            <a:xfrm>
              <a:off x="19442113" y="-9771063"/>
              <a:ext cx="7359650" cy="6240463"/>
            </a:xfrm>
            <a:custGeom>
              <a:avLst/>
              <a:gdLst>
                <a:gd name="T0" fmla="*/ 2314 w 4636"/>
                <a:gd name="T1" fmla="*/ 0 h 3931"/>
                <a:gd name="T2" fmla="*/ 2521 w 4636"/>
                <a:gd name="T3" fmla="*/ 20 h 3931"/>
                <a:gd name="T4" fmla="*/ 2713 w 4636"/>
                <a:gd name="T5" fmla="*/ 80 h 3931"/>
                <a:gd name="T6" fmla="*/ 2886 w 4636"/>
                <a:gd name="T7" fmla="*/ 173 h 3931"/>
                <a:gd name="T8" fmla="*/ 3039 w 4636"/>
                <a:gd name="T9" fmla="*/ 299 h 3931"/>
                <a:gd name="T10" fmla="*/ 3166 w 4636"/>
                <a:gd name="T11" fmla="*/ 452 h 3931"/>
                <a:gd name="T12" fmla="*/ 3259 w 4636"/>
                <a:gd name="T13" fmla="*/ 625 h 3931"/>
                <a:gd name="T14" fmla="*/ 3319 w 4636"/>
                <a:gd name="T15" fmla="*/ 818 h 3931"/>
                <a:gd name="T16" fmla="*/ 3339 w 4636"/>
                <a:gd name="T17" fmla="*/ 1024 h 3931"/>
                <a:gd name="T18" fmla="*/ 3319 w 4636"/>
                <a:gd name="T19" fmla="*/ 1224 h 3931"/>
                <a:gd name="T20" fmla="*/ 3266 w 4636"/>
                <a:gd name="T21" fmla="*/ 1410 h 3931"/>
                <a:gd name="T22" fmla="*/ 3179 w 4636"/>
                <a:gd name="T23" fmla="*/ 1576 h 3931"/>
                <a:gd name="T24" fmla="*/ 3059 w 4636"/>
                <a:gd name="T25" fmla="*/ 1722 h 3931"/>
                <a:gd name="T26" fmla="*/ 2920 w 4636"/>
                <a:gd name="T27" fmla="*/ 1849 h 3931"/>
                <a:gd name="T28" fmla="*/ 3159 w 4636"/>
                <a:gd name="T29" fmla="*/ 1922 h 3931"/>
                <a:gd name="T30" fmla="*/ 3385 w 4636"/>
                <a:gd name="T31" fmla="*/ 2015 h 3931"/>
                <a:gd name="T32" fmla="*/ 3605 w 4636"/>
                <a:gd name="T33" fmla="*/ 2128 h 3931"/>
                <a:gd name="T34" fmla="*/ 3798 w 4636"/>
                <a:gd name="T35" fmla="*/ 2254 h 3931"/>
                <a:gd name="T36" fmla="*/ 3984 w 4636"/>
                <a:gd name="T37" fmla="*/ 2401 h 3931"/>
                <a:gd name="T38" fmla="*/ 4144 w 4636"/>
                <a:gd name="T39" fmla="*/ 2560 h 3931"/>
                <a:gd name="T40" fmla="*/ 4290 w 4636"/>
                <a:gd name="T41" fmla="*/ 2740 h 3931"/>
                <a:gd name="T42" fmla="*/ 4410 w 4636"/>
                <a:gd name="T43" fmla="*/ 2933 h 3931"/>
                <a:gd name="T44" fmla="*/ 4503 w 4636"/>
                <a:gd name="T45" fmla="*/ 3146 h 3931"/>
                <a:gd name="T46" fmla="*/ 4576 w 4636"/>
                <a:gd name="T47" fmla="*/ 3372 h 3931"/>
                <a:gd name="T48" fmla="*/ 4616 w 4636"/>
                <a:gd name="T49" fmla="*/ 3611 h 3931"/>
                <a:gd name="T50" fmla="*/ 4636 w 4636"/>
                <a:gd name="T51" fmla="*/ 3871 h 3931"/>
                <a:gd name="T52" fmla="*/ 4629 w 4636"/>
                <a:gd name="T53" fmla="*/ 3904 h 3931"/>
                <a:gd name="T54" fmla="*/ 4629 w 4636"/>
                <a:gd name="T55" fmla="*/ 3931 h 3931"/>
                <a:gd name="T56" fmla="*/ 0 w 4636"/>
                <a:gd name="T57" fmla="*/ 3931 h 3931"/>
                <a:gd name="T58" fmla="*/ 0 w 4636"/>
                <a:gd name="T59" fmla="*/ 3904 h 3931"/>
                <a:gd name="T60" fmla="*/ 0 w 4636"/>
                <a:gd name="T61" fmla="*/ 3871 h 3931"/>
                <a:gd name="T62" fmla="*/ 13 w 4636"/>
                <a:gd name="T63" fmla="*/ 3611 h 3931"/>
                <a:gd name="T64" fmla="*/ 60 w 4636"/>
                <a:gd name="T65" fmla="*/ 3372 h 3931"/>
                <a:gd name="T66" fmla="*/ 126 w 4636"/>
                <a:gd name="T67" fmla="*/ 3146 h 3931"/>
                <a:gd name="T68" fmla="*/ 226 w 4636"/>
                <a:gd name="T69" fmla="*/ 2933 h 3931"/>
                <a:gd name="T70" fmla="*/ 346 w 4636"/>
                <a:gd name="T71" fmla="*/ 2740 h 3931"/>
                <a:gd name="T72" fmla="*/ 485 w 4636"/>
                <a:gd name="T73" fmla="*/ 2560 h 3931"/>
                <a:gd name="T74" fmla="*/ 652 w 4636"/>
                <a:gd name="T75" fmla="*/ 2401 h 3931"/>
                <a:gd name="T76" fmla="*/ 831 w 4636"/>
                <a:gd name="T77" fmla="*/ 2254 h 3931"/>
                <a:gd name="T78" fmla="*/ 1031 w 4636"/>
                <a:gd name="T79" fmla="*/ 2128 h 3931"/>
                <a:gd name="T80" fmla="*/ 1244 w 4636"/>
                <a:gd name="T81" fmla="*/ 2015 h 3931"/>
                <a:gd name="T82" fmla="*/ 1470 w 4636"/>
                <a:gd name="T83" fmla="*/ 1922 h 3931"/>
                <a:gd name="T84" fmla="*/ 1716 w 4636"/>
                <a:gd name="T85" fmla="*/ 1849 h 3931"/>
                <a:gd name="T86" fmla="*/ 1569 w 4636"/>
                <a:gd name="T87" fmla="*/ 1722 h 3931"/>
                <a:gd name="T88" fmla="*/ 1456 w 4636"/>
                <a:gd name="T89" fmla="*/ 1576 h 3931"/>
                <a:gd name="T90" fmla="*/ 1363 w 4636"/>
                <a:gd name="T91" fmla="*/ 1410 h 3931"/>
                <a:gd name="T92" fmla="*/ 1310 w 4636"/>
                <a:gd name="T93" fmla="*/ 1224 h 3931"/>
                <a:gd name="T94" fmla="*/ 1290 w 4636"/>
                <a:gd name="T95" fmla="*/ 1024 h 3931"/>
                <a:gd name="T96" fmla="*/ 1310 w 4636"/>
                <a:gd name="T97" fmla="*/ 818 h 3931"/>
                <a:gd name="T98" fmla="*/ 1370 w 4636"/>
                <a:gd name="T99" fmla="*/ 625 h 3931"/>
                <a:gd name="T100" fmla="*/ 1463 w 4636"/>
                <a:gd name="T101" fmla="*/ 452 h 3931"/>
                <a:gd name="T102" fmla="*/ 1589 w 4636"/>
                <a:gd name="T103" fmla="*/ 299 h 3931"/>
                <a:gd name="T104" fmla="*/ 1742 w 4636"/>
                <a:gd name="T105" fmla="*/ 173 h 3931"/>
                <a:gd name="T106" fmla="*/ 1915 w 4636"/>
                <a:gd name="T107" fmla="*/ 80 h 3931"/>
                <a:gd name="T108" fmla="*/ 2108 w 4636"/>
                <a:gd name="T109" fmla="*/ 20 h 3931"/>
                <a:gd name="T110" fmla="*/ 2314 w 4636"/>
                <a:gd name="T111" fmla="*/ 0 h 3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36" h="3931">
                  <a:moveTo>
                    <a:pt x="2314" y="0"/>
                  </a:moveTo>
                  <a:lnTo>
                    <a:pt x="2521" y="20"/>
                  </a:lnTo>
                  <a:lnTo>
                    <a:pt x="2713" y="80"/>
                  </a:lnTo>
                  <a:lnTo>
                    <a:pt x="2886" y="173"/>
                  </a:lnTo>
                  <a:lnTo>
                    <a:pt x="3039" y="299"/>
                  </a:lnTo>
                  <a:lnTo>
                    <a:pt x="3166" y="452"/>
                  </a:lnTo>
                  <a:lnTo>
                    <a:pt x="3259" y="625"/>
                  </a:lnTo>
                  <a:lnTo>
                    <a:pt x="3319" y="818"/>
                  </a:lnTo>
                  <a:lnTo>
                    <a:pt x="3339" y="1024"/>
                  </a:lnTo>
                  <a:lnTo>
                    <a:pt x="3319" y="1224"/>
                  </a:lnTo>
                  <a:lnTo>
                    <a:pt x="3266" y="1410"/>
                  </a:lnTo>
                  <a:lnTo>
                    <a:pt x="3179" y="1576"/>
                  </a:lnTo>
                  <a:lnTo>
                    <a:pt x="3059" y="1722"/>
                  </a:lnTo>
                  <a:lnTo>
                    <a:pt x="2920" y="1849"/>
                  </a:lnTo>
                  <a:lnTo>
                    <a:pt x="3159" y="1922"/>
                  </a:lnTo>
                  <a:lnTo>
                    <a:pt x="3385" y="2015"/>
                  </a:lnTo>
                  <a:lnTo>
                    <a:pt x="3605" y="2128"/>
                  </a:lnTo>
                  <a:lnTo>
                    <a:pt x="3798" y="2254"/>
                  </a:lnTo>
                  <a:lnTo>
                    <a:pt x="3984" y="2401"/>
                  </a:lnTo>
                  <a:lnTo>
                    <a:pt x="4144" y="2560"/>
                  </a:lnTo>
                  <a:lnTo>
                    <a:pt x="4290" y="2740"/>
                  </a:lnTo>
                  <a:lnTo>
                    <a:pt x="4410" y="2933"/>
                  </a:lnTo>
                  <a:lnTo>
                    <a:pt x="4503" y="3146"/>
                  </a:lnTo>
                  <a:lnTo>
                    <a:pt x="4576" y="3372"/>
                  </a:lnTo>
                  <a:lnTo>
                    <a:pt x="4616" y="3611"/>
                  </a:lnTo>
                  <a:lnTo>
                    <a:pt x="4636" y="3871"/>
                  </a:lnTo>
                  <a:lnTo>
                    <a:pt x="4629" y="3904"/>
                  </a:lnTo>
                  <a:lnTo>
                    <a:pt x="4629" y="3931"/>
                  </a:lnTo>
                  <a:lnTo>
                    <a:pt x="0" y="3931"/>
                  </a:lnTo>
                  <a:lnTo>
                    <a:pt x="0" y="3904"/>
                  </a:lnTo>
                  <a:lnTo>
                    <a:pt x="0" y="3871"/>
                  </a:lnTo>
                  <a:lnTo>
                    <a:pt x="13" y="3611"/>
                  </a:lnTo>
                  <a:lnTo>
                    <a:pt x="60" y="3372"/>
                  </a:lnTo>
                  <a:lnTo>
                    <a:pt x="126" y="3146"/>
                  </a:lnTo>
                  <a:lnTo>
                    <a:pt x="226" y="2933"/>
                  </a:lnTo>
                  <a:lnTo>
                    <a:pt x="346" y="2740"/>
                  </a:lnTo>
                  <a:lnTo>
                    <a:pt x="485" y="2560"/>
                  </a:lnTo>
                  <a:lnTo>
                    <a:pt x="652" y="2401"/>
                  </a:lnTo>
                  <a:lnTo>
                    <a:pt x="831" y="2254"/>
                  </a:lnTo>
                  <a:lnTo>
                    <a:pt x="1031" y="2128"/>
                  </a:lnTo>
                  <a:lnTo>
                    <a:pt x="1244" y="2015"/>
                  </a:lnTo>
                  <a:lnTo>
                    <a:pt x="1470" y="1922"/>
                  </a:lnTo>
                  <a:lnTo>
                    <a:pt x="1716" y="1849"/>
                  </a:lnTo>
                  <a:lnTo>
                    <a:pt x="1569" y="1722"/>
                  </a:lnTo>
                  <a:lnTo>
                    <a:pt x="1456" y="1576"/>
                  </a:lnTo>
                  <a:lnTo>
                    <a:pt x="1363" y="1410"/>
                  </a:lnTo>
                  <a:lnTo>
                    <a:pt x="1310" y="1224"/>
                  </a:lnTo>
                  <a:lnTo>
                    <a:pt x="1290" y="1024"/>
                  </a:lnTo>
                  <a:lnTo>
                    <a:pt x="1310" y="818"/>
                  </a:lnTo>
                  <a:lnTo>
                    <a:pt x="1370" y="625"/>
                  </a:lnTo>
                  <a:lnTo>
                    <a:pt x="1463" y="452"/>
                  </a:lnTo>
                  <a:lnTo>
                    <a:pt x="1589" y="299"/>
                  </a:lnTo>
                  <a:lnTo>
                    <a:pt x="1742" y="173"/>
                  </a:lnTo>
                  <a:lnTo>
                    <a:pt x="1915" y="80"/>
                  </a:lnTo>
                  <a:lnTo>
                    <a:pt x="2108" y="20"/>
                  </a:lnTo>
                  <a:lnTo>
                    <a:pt x="231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6" name="Freeform 65"/>
            <p:cNvSpPr>
              <a:spLocks/>
            </p:cNvSpPr>
            <p:nvPr/>
          </p:nvSpPr>
          <p:spPr bwMode="auto">
            <a:xfrm>
              <a:off x="16463963" y="-10542588"/>
              <a:ext cx="8837612" cy="7496175"/>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grpSp>
        <p:nvGrpSpPr>
          <p:cNvPr id="28" name="Group 27"/>
          <p:cNvGrpSpPr/>
          <p:nvPr/>
        </p:nvGrpSpPr>
        <p:grpSpPr>
          <a:xfrm>
            <a:off x="2338842" y="3855479"/>
            <a:ext cx="577100" cy="502944"/>
            <a:chOff x="2745929" y="3208532"/>
            <a:chExt cx="1170200" cy="1087487"/>
          </a:xfrm>
        </p:grpSpPr>
        <p:grpSp>
          <p:nvGrpSpPr>
            <p:cNvPr id="58" name="Group 57"/>
            <p:cNvGrpSpPr/>
            <p:nvPr/>
          </p:nvGrpSpPr>
          <p:grpSpPr>
            <a:xfrm>
              <a:off x="2745929" y="3208532"/>
              <a:ext cx="1170200" cy="1087487"/>
              <a:chOff x="26484263" y="15241588"/>
              <a:chExt cx="9725024" cy="9037637"/>
            </a:xfrm>
          </p:grpSpPr>
          <p:sp>
            <p:nvSpPr>
              <p:cNvPr id="62" name="Freeform 61"/>
              <p:cNvSpPr>
                <a:spLocks/>
              </p:cNvSpPr>
              <p:nvPr/>
            </p:nvSpPr>
            <p:spPr bwMode="auto">
              <a:xfrm>
                <a:off x="26484263" y="19475450"/>
                <a:ext cx="5227637" cy="4803775"/>
              </a:xfrm>
              <a:custGeom>
                <a:avLst/>
                <a:gdLst>
                  <a:gd name="T0" fmla="*/ 2481 w 3293"/>
                  <a:gd name="T1" fmla="*/ 0 h 3026"/>
                  <a:gd name="T2" fmla="*/ 2541 w 3293"/>
                  <a:gd name="T3" fmla="*/ 20 h 3026"/>
                  <a:gd name="T4" fmla="*/ 2594 w 3293"/>
                  <a:gd name="T5" fmla="*/ 60 h 3026"/>
                  <a:gd name="T6" fmla="*/ 3259 w 3293"/>
                  <a:gd name="T7" fmla="*/ 871 h 3026"/>
                  <a:gd name="T8" fmla="*/ 3293 w 3293"/>
                  <a:gd name="T9" fmla="*/ 931 h 3026"/>
                  <a:gd name="T10" fmla="*/ 3293 w 3293"/>
                  <a:gd name="T11" fmla="*/ 991 h 3026"/>
                  <a:gd name="T12" fmla="*/ 3279 w 3293"/>
                  <a:gd name="T13" fmla="*/ 1051 h 3026"/>
                  <a:gd name="T14" fmla="*/ 3239 w 3293"/>
                  <a:gd name="T15" fmla="*/ 1104 h 3026"/>
                  <a:gd name="T16" fmla="*/ 931 w 3293"/>
                  <a:gd name="T17" fmla="*/ 2986 h 3026"/>
                  <a:gd name="T18" fmla="*/ 878 w 3293"/>
                  <a:gd name="T19" fmla="*/ 3019 h 3026"/>
                  <a:gd name="T20" fmla="*/ 812 w 3293"/>
                  <a:gd name="T21" fmla="*/ 3026 h 3026"/>
                  <a:gd name="T22" fmla="*/ 752 w 3293"/>
                  <a:gd name="T23" fmla="*/ 3006 h 3026"/>
                  <a:gd name="T24" fmla="*/ 705 w 3293"/>
                  <a:gd name="T25" fmla="*/ 2966 h 3026"/>
                  <a:gd name="T26" fmla="*/ 40 w 3293"/>
                  <a:gd name="T27" fmla="*/ 2155 h 3026"/>
                  <a:gd name="T28" fmla="*/ 7 w 3293"/>
                  <a:gd name="T29" fmla="*/ 2095 h 3026"/>
                  <a:gd name="T30" fmla="*/ 0 w 3293"/>
                  <a:gd name="T31" fmla="*/ 2035 h 3026"/>
                  <a:gd name="T32" fmla="*/ 20 w 3293"/>
                  <a:gd name="T33" fmla="*/ 1975 h 3026"/>
                  <a:gd name="T34" fmla="*/ 60 w 3293"/>
                  <a:gd name="T35" fmla="*/ 1922 h 3026"/>
                  <a:gd name="T36" fmla="*/ 2361 w 3293"/>
                  <a:gd name="T37" fmla="*/ 40 h 3026"/>
                  <a:gd name="T38" fmla="*/ 2421 w 3293"/>
                  <a:gd name="T39" fmla="*/ 6 h 3026"/>
                  <a:gd name="T40" fmla="*/ 2481 w 3293"/>
                  <a:gd name="T41" fmla="*/ 0 h 3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93" h="3026">
                    <a:moveTo>
                      <a:pt x="2481" y="0"/>
                    </a:moveTo>
                    <a:lnTo>
                      <a:pt x="2541" y="20"/>
                    </a:lnTo>
                    <a:lnTo>
                      <a:pt x="2594" y="60"/>
                    </a:lnTo>
                    <a:lnTo>
                      <a:pt x="3259" y="871"/>
                    </a:lnTo>
                    <a:lnTo>
                      <a:pt x="3293" y="931"/>
                    </a:lnTo>
                    <a:lnTo>
                      <a:pt x="3293" y="991"/>
                    </a:lnTo>
                    <a:lnTo>
                      <a:pt x="3279" y="1051"/>
                    </a:lnTo>
                    <a:lnTo>
                      <a:pt x="3239" y="1104"/>
                    </a:lnTo>
                    <a:lnTo>
                      <a:pt x="931" y="2986"/>
                    </a:lnTo>
                    <a:lnTo>
                      <a:pt x="878" y="3019"/>
                    </a:lnTo>
                    <a:lnTo>
                      <a:pt x="812" y="3026"/>
                    </a:lnTo>
                    <a:lnTo>
                      <a:pt x="752" y="3006"/>
                    </a:lnTo>
                    <a:lnTo>
                      <a:pt x="705" y="2966"/>
                    </a:lnTo>
                    <a:lnTo>
                      <a:pt x="40" y="2155"/>
                    </a:lnTo>
                    <a:lnTo>
                      <a:pt x="7" y="2095"/>
                    </a:lnTo>
                    <a:lnTo>
                      <a:pt x="0" y="2035"/>
                    </a:lnTo>
                    <a:lnTo>
                      <a:pt x="20" y="1975"/>
                    </a:lnTo>
                    <a:lnTo>
                      <a:pt x="60" y="1922"/>
                    </a:lnTo>
                    <a:lnTo>
                      <a:pt x="2361" y="40"/>
                    </a:lnTo>
                    <a:lnTo>
                      <a:pt x="2421" y="6"/>
                    </a:lnTo>
                    <a:lnTo>
                      <a:pt x="248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3" name="Freeform 62"/>
              <p:cNvSpPr>
                <a:spLocks/>
              </p:cNvSpPr>
              <p:nvPr/>
            </p:nvSpPr>
            <p:spPr bwMode="auto">
              <a:xfrm>
                <a:off x="29378275" y="15241588"/>
                <a:ext cx="6831012" cy="6819900"/>
              </a:xfrm>
              <a:custGeom>
                <a:avLst/>
                <a:gdLst>
                  <a:gd name="T0" fmla="*/ 2155 w 4303"/>
                  <a:gd name="T1" fmla="*/ 0 h 4296"/>
                  <a:gd name="T2" fmla="*/ 2441 w 4303"/>
                  <a:gd name="T3" fmla="*/ 20 h 4296"/>
                  <a:gd name="T4" fmla="*/ 2727 w 4303"/>
                  <a:gd name="T5" fmla="*/ 73 h 4296"/>
                  <a:gd name="T6" fmla="*/ 2986 w 4303"/>
                  <a:gd name="T7" fmla="*/ 166 h 4296"/>
                  <a:gd name="T8" fmla="*/ 3239 w 4303"/>
                  <a:gd name="T9" fmla="*/ 292 h 4296"/>
                  <a:gd name="T10" fmla="*/ 3465 w 4303"/>
                  <a:gd name="T11" fmla="*/ 445 h 4296"/>
                  <a:gd name="T12" fmla="*/ 3671 w 4303"/>
                  <a:gd name="T13" fmla="*/ 632 h 4296"/>
                  <a:gd name="T14" fmla="*/ 3851 w 4303"/>
                  <a:gd name="T15" fmla="*/ 838 h 4296"/>
                  <a:gd name="T16" fmla="*/ 4011 w 4303"/>
                  <a:gd name="T17" fmla="*/ 1064 h 4296"/>
                  <a:gd name="T18" fmla="*/ 4130 w 4303"/>
                  <a:gd name="T19" fmla="*/ 1310 h 4296"/>
                  <a:gd name="T20" fmla="*/ 4223 w 4303"/>
                  <a:gd name="T21" fmla="*/ 1576 h 4296"/>
                  <a:gd name="T22" fmla="*/ 4283 w 4303"/>
                  <a:gd name="T23" fmla="*/ 1855 h 4296"/>
                  <a:gd name="T24" fmla="*/ 4303 w 4303"/>
                  <a:gd name="T25" fmla="*/ 2148 h 4296"/>
                  <a:gd name="T26" fmla="*/ 4283 w 4303"/>
                  <a:gd name="T27" fmla="*/ 2441 h 4296"/>
                  <a:gd name="T28" fmla="*/ 4223 w 4303"/>
                  <a:gd name="T29" fmla="*/ 2720 h 4296"/>
                  <a:gd name="T30" fmla="*/ 4130 w 4303"/>
                  <a:gd name="T31" fmla="*/ 2986 h 4296"/>
                  <a:gd name="T32" fmla="*/ 4011 w 4303"/>
                  <a:gd name="T33" fmla="*/ 3232 h 4296"/>
                  <a:gd name="T34" fmla="*/ 3851 w 4303"/>
                  <a:gd name="T35" fmla="*/ 3465 h 4296"/>
                  <a:gd name="T36" fmla="*/ 3671 w 4303"/>
                  <a:gd name="T37" fmla="*/ 3671 h 4296"/>
                  <a:gd name="T38" fmla="*/ 3465 w 4303"/>
                  <a:gd name="T39" fmla="*/ 3851 h 4296"/>
                  <a:gd name="T40" fmla="*/ 3239 w 4303"/>
                  <a:gd name="T41" fmla="*/ 4004 h 4296"/>
                  <a:gd name="T42" fmla="*/ 2986 w 4303"/>
                  <a:gd name="T43" fmla="*/ 4130 h 4296"/>
                  <a:gd name="T44" fmla="*/ 2727 w 4303"/>
                  <a:gd name="T45" fmla="*/ 4223 h 4296"/>
                  <a:gd name="T46" fmla="*/ 2441 w 4303"/>
                  <a:gd name="T47" fmla="*/ 4276 h 4296"/>
                  <a:gd name="T48" fmla="*/ 2155 w 4303"/>
                  <a:gd name="T49" fmla="*/ 4296 h 4296"/>
                  <a:gd name="T50" fmla="*/ 1862 w 4303"/>
                  <a:gd name="T51" fmla="*/ 4276 h 4296"/>
                  <a:gd name="T52" fmla="*/ 1583 w 4303"/>
                  <a:gd name="T53" fmla="*/ 4223 h 4296"/>
                  <a:gd name="T54" fmla="*/ 1317 w 4303"/>
                  <a:gd name="T55" fmla="*/ 4130 h 4296"/>
                  <a:gd name="T56" fmla="*/ 1064 w 4303"/>
                  <a:gd name="T57" fmla="*/ 4004 h 4296"/>
                  <a:gd name="T58" fmla="*/ 838 w 4303"/>
                  <a:gd name="T59" fmla="*/ 3851 h 4296"/>
                  <a:gd name="T60" fmla="*/ 632 w 4303"/>
                  <a:gd name="T61" fmla="*/ 3671 h 4296"/>
                  <a:gd name="T62" fmla="*/ 452 w 4303"/>
                  <a:gd name="T63" fmla="*/ 3465 h 4296"/>
                  <a:gd name="T64" fmla="*/ 299 w 4303"/>
                  <a:gd name="T65" fmla="*/ 3232 h 4296"/>
                  <a:gd name="T66" fmla="*/ 173 w 4303"/>
                  <a:gd name="T67" fmla="*/ 2986 h 4296"/>
                  <a:gd name="T68" fmla="*/ 80 w 4303"/>
                  <a:gd name="T69" fmla="*/ 2720 h 4296"/>
                  <a:gd name="T70" fmla="*/ 20 w 4303"/>
                  <a:gd name="T71" fmla="*/ 2441 h 4296"/>
                  <a:gd name="T72" fmla="*/ 0 w 4303"/>
                  <a:gd name="T73" fmla="*/ 2148 h 4296"/>
                  <a:gd name="T74" fmla="*/ 20 w 4303"/>
                  <a:gd name="T75" fmla="*/ 1855 h 4296"/>
                  <a:gd name="T76" fmla="*/ 80 w 4303"/>
                  <a:gd name="T77" fmla="*/ 1576 h 4296"/>
                  <a:gd name="T78" fmla="*/ 173 w 4303"/>
                  <a:gd name="T79" fmla="*/ 1310 h 4296"/>
                  <a:gd name="T80" fmla="*/ 299 w 4303"/>
                  <a:gd name="T81" fmla="*/ 1064 h 4296"/>
                  <a:gd name="T82" fmla="*/ 452 w 4303"/>
                  <a:gd name="T83" fmla="*/ 838 h 4296"/>
                  <a:gd name="T84" fmla="*/ 632 w 4303"/>
                  <a:gd name="T85" fmla="*/ 632 h 4296"/>
                  <a:gd name="T86" fmla="*/ 838 w 4303"/>
                  <a:gd name="T87" fmla="*/ 445 h 4296"/>
                  <a:gd name="T88" fmla="*/ 1064 w 4303"/>
                  <a:gd name="T89" fmla="*/ 292 h 4296"/>
                  <a:gd name="T90" fmla="*/ 1317 w 4303"/>
                  <a:gd name="T91" fmla="*/ 166 h 4296"/>
                  <a:gd name="T92" fmla="*/ 1583 w 4303"/>
                  <a:gd name="T93" fmla="*/ 73 h 4296"/>
                  <a:gd name="T94" fmla="*/ 1862 w 4303"/>
                  <a:gd name="T95" fmla="*/ 20 h 4296"/>
                  <a:gd name="T96" fmla="*/ 2155 w 4303"/>
                  <a:gd name="T97" fmla="*/ 0 h 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03" h="4296">
                    <a:moveTo>
                      <a:pt x="2155" y="0"/>
                    </a:moveTo>
                    <a:lnTo>
                      <a:pt x="2441" y="20"/>
                    </a:lnTo>
                    <a:lnTo>
                      <a:pt x="2727" y="73"/>
                    </a:lnTo>
                    <a:lnTo>
                      <a:pt x="2986" y="166"/>
                    </a:lnTo>
                    <a:lnTo>
                      <a:pt x="3239" y="292"/>
                    </a:lnTo>
                    <a:lnTo>
                      <a:pt x="3465" y="445"/>
                    </a:lnTo>
                    <a:lnTo>
                      <a:pt x="3671" y="632"/>
                    </a:lnTo>
                    <a:lnTo>
                      <a:pt x="3851" y="838"/>
                    </a:lnTo>
                    <a:lnTo>
                      <a:pt x="4011" y="1064"/>
                    </a:lnTo>
                    <a:lnTo>
                      <a:pt x="4130" y="1310"/>
                    </a:lnTo>
                    <a:lnTo>
                      <a:pt x="4223" y="1576"/>
                    </a:lnTo>
                    <a:lnTo>
                      <a:pt x="4283" y="1855"/>
                    </a:lnTo>
                    <a:lnTo>
                      <a:pt x="4303" y="2148"/>
                    </a:lnTo>
                    <a:lnTo>
                      <a:pt x="4283" y="2441"/>
                    </a:lnTo>
                    <a:lnTo>
                      <a:pt x="4223" y="2720"/>
                    </a:lnTo>
                    <a:lnTo>
                      <a:pt x="4130" y="2986"/>
                    </a:lnTo>
                    <a:lnTo>
                      <a:pt x="4011" y="3232"/>
                    </a:lnTo>
                    <a:lnTo>
                      <a:pt x="3851" y="3465"/>
                    </a:lnTo>
                    <a:lnTo>
                      <a:pt x="3671" y="3671"/>
                    </a:lnTo>
                    <a:lnTo>
                      <a:pt x="3465" y="3851"/>
                    </a:lnTo>
                    <a:lnTo>
                      <a:pt x="3239" y="4004"/>
                    </a:lnTo>
                    <a:lnTo>
                      <a:pt x="2986" y="4130"/>
                    </a:lnTo>
                    <a:lnTo>
                      <a:pt x="2727" y="4223"/>
                    </a:lnTo>
                    <a:lnTo>
                      <a:pt x="2441" y="4276"/>
                    </a:lnTo>
                    <a:lnTo>
                      <a:pt x="2155" y="4296"/>
                    </a:lnTo>
                    <a:lnTo>
                      <a:pt x="1862" y="4276"/>
                    </a:lnTo>
                    <a:lnTo>
                      <a:pt x="1583" y="4223"/>
                    </a:lnTo>
                    <a:lnTo>
                      <a:pt x="1317" y="4130"/>
                    </a:lnTo>
                    <a:lnTo>
                      <a:pt x="1064" y="4004"/>
                    </a:lnTo>
                    <a:lnTo>
                      <a:pt x="838" y="3851"/>
                    </a:lnTo>
                    <a:lnTo>
                      <a:pt x="632" y="3671"/>
                    </a:lnTo>
                    <a:lnTo>
                      <a:pt x="452" y="3465"/>
                    </a:lnTo>
                    <a:lnTo>
                      <a:pt x="299" y="3232"/>
                    </a:lnTo>
                    <a:lnTo>
                      <a:pt x="173" y="2986"/>
                    </a:lnTo>
                    <a:lnTo>
                      <a:pt x="80" y="2720"/>
                    </a:lnTo>
                    <a:lnTo>
                      <a:pt x="20" y="2441"/>
                    </a:lnTo>
                    <a:lnTo>
                      <a:pt x="0" y="2148"/>
                    </a:lnTo>
                    <a:lnTo>
                      <a:pt x="20" y="1855"/>
                    </a:lnTo>
                    <a:lnTo>
                      <a:pt x="80" y="1576"/>
                    </a:lnTo>
                    <a:lnTo>
                      <a:pt x="173" y="1310"/>
                    </a:lnTo>
                    <a:lnTo>
                      <a:pt x="299" y="1064"/>
                    </a:lnTo>
                    <a:lnTo>
                      <a:pt x="452" y="838"/>
                    </a:lnTo>
                    <a:lnTo>
                      <a:pt x="632" y="632"/>
                    </a:lnTo>
                    <a:lnTo>
                      <a:pt x="838" y="445"/>
                    </a:lnTo>
                    <a:lnTo>
                      <a:pt x="1064" y="292"/>
                    </a:lnTo>
                    <a:lnTo>
                      <a:pt x="1317" y="166"/>
                    </a:lnTo>
                    <a:lnTo>
                      <a:pt x="1583" y="73"/>
                    </a:lnTo>
                    <a:lnTo>
                      <a:pt x="1862" y="20"/>
                    </a:lnTo>
                    <a:lnTo>
                      <a:pt x="2155"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4" name="Freeform 63"/>
              <p:cNvSpPr>
                <a:spLocks/>
              </p:cNvSpPr>
              <p:nvPr/>
            </p:nvSpPr>
            <p:spPr bwMode="auto">
              <a:xfrm>
                <a:off x="30359350" y="16222663"/>
                <a:ext cx="4868862" cy="4857750"/>
              </a:xfrm>
              <a:custGeom>
                <a:avLst/>
                <a:gdLst>
                  <a:gd name="T0" fmla="*/ 1537 w 3067"/>
                  <a:gd name="T1" fmla="*/ 0 h 3060"/>
                  <a:gd name="T2" fmla="*/ 1783 w 3067"/>
                  <a:gd name="T3" fmla="*/ 20 h 3060"/>
                  <a:gd name="T4" fmla="*/ 2016 w 3067"/>
                  <a:gd name="T5" fmla="*/ 80 h 3060"/>
                  <a:gd name="T6" fmla="*/ 2235 w 3067"/>
                  <a:gd name="T7" fmla="*/ 173 h 3060"/>
                  <a:gd name="T8" fmla="*/ 2441 w 3067"/>
                  <a:gd name="T9" fmla="*/ 293 h 3060"/>
                  <a:gd name="T10" fmla="*/ 2614 w 3067"/>
                  <a:gd name="T11" fmla="*/ 446 h 3060"/>
                  <a:gd name="T12" fmla="*/ 2767 w 3067"/>
                  <a:gd name="T13" fmla="*/ 626 h 3060"/>
                  <a:gd name="T14" fmla="*/ 2894 w 3067"/>
                  <a:gd name="T15" fmla="*/ 825 h 3060"/>
                  <a:gd name="T16" fmla="*/ 2987 w 3067"/>
                  <a:gd name="T17" fmla="*/ 1045 h 3060"/>
                  <a:gd name="T18" fmla="*/ 3047 w 3067"/>
                  <a:gd name="T19" fmla="*/ 1284 h 3060"/>
                  <a:gd name="T20" fmla="*/ 3067 w 3067"/>
                  <a:gd name="T21" fmla="*/ 1530 h 3060"/>
                  <a:gd name="T22" fmla="*/ 3047 w 3067"/>
                  <a:gd name="T23" fmla="*/ 1776 h 3060"/>
                  <a:gd name="T24" fmla="*/ 2987 w 3067"/>
                  <a:gd name="T25" fmla="*/ 2016 h 3060"/>
                  <a:gd name="T26" fmla="*/ 2894 w 3067"/>
                  <a:gd name="T27" fmla="*/ 2235 h 3060"/>
                  <a:gd name="T28" fmla="*/ 2767 w 3067"/>
                  <a:gd name="T29" fmla="*/ 2435 h 3060"/>
                  <a:gd name="T30" fmla="*/ 2614 w 3067"/>
                  <a:gd name="T31" fmla="*/ 2614 h 3060"/>
                  <a:gd name="T32" fmla="*/ 2441 w 3067"/>
                  <a:gd name="T33" fmla="*/ 2767 h 3060"/>
                  <a:gd name="T34" fmla="*/ 2235 w 3067"/>
                  <a:gd name="T35" fmla="*/ 2894 h 3060"/>
                  <a:gd name="T36" fmla="*/ 2016 w 3067"/>
                  <a:gd name="T37" fmla="*/ 2987 h 3060"/>
                  <a:gd name="T38" fmla="*/ 1783 w 3067"/>
                  <a:gd name="T39" fmla="*/ 3040 h 3060"/>
                  <a:gd name="T40" fmla="*/ 1537 w 3067"/>
                  <a:gd name="T41" fmla="*/ 3060 h 3060"/>
                  <a:gd name="T42" fmla="*/ 1284 w 3067"/>
                  <a:gd name="T43" fmla="*/ 3040 h 3060"/>
                  <a:gd name="T44" fmla="*/ 1051 w 3067"/>
                  <a:gd name="T45" fmla="*/ 2987 h 3060"/>
                  <a:gd name="T46" fmla="*/ 832 w 3067"/>
                  <a:gd name="T47" fmla="*/ 2894 h 3060"/>
                  <a:gd name="T48" fmla="*/ 632 w 3067"/>
                  <a:gd name="T49" fmla="*/ 2767 h 3060"/>
                  <a:gd name="T50" fmla="*/ 453 w 3067"/>
                  <a:gd name="T51" fmla="*/ 2614 h 3060"/>
                  <a:gd name="T52" fmla="*/ 300 w 3067"/>
                  <a:gd name="T53" fmla="*/ 2435 h 3060"/>
                  <a:gd name="T54" fmla="*/ 173 w 3067"/>
                  <a:gd name="T55" fmla="*/ 2235 h 3060"/>
                  <a:gd name="T56" fmla="*/ 80 w 3067"/>
                  <a:gd name="T57" fmla="*/ 2016 h 3060"/>
                  <a:gd name="T58" fmla="*/ 20 w 3067"/>
                  <a:gd name="T59" fmla="*/ 1776 h 3060"/>
                  <a:gd name="T60" fmla="*/ 0 w 3067"/>
                  <a:gd name="T61" fmla="*/ 1530 h 3060"/>
                  <a:gd name="T62" fmla="*/ 20 w 3067"/>
                  <a:gd name="T63" fmla="*/ 1284 h 3060"/>
                  <a:gd name="T64" fmla="*/ 80 w 3067"/>
                  <a:gd name="T65" fmla="*/ 1045 h 3060"/>
                  <a:gd name="T66" fmla="*/ 173 w 3067"/>
                  <a:gd name="T67" fmla="*/ 825 h 3060"/>
                  <a:gd name="T68" fmla="*/ 300 w 3067"/>
                  <a:gd name="T69" fmla="*/ 626 h 3060"/>
                  <a:gd name="T70" fmla="*/ 453 w 3067"/>
                  <a:gd name="T71" fmla="*/ 446 h 3060"/>
                  <a:gd name="T72" fmla="*/ 632 w 3067"/>
                  <a:gd name="T73" fmla="*/ 293 h 3060"/>
                  <a:gd name="T74" fmla="*/ 832 w 3067"/>
                  <a:gd name="T75" fmla="*/ 173 h 3060"/>
                  <a:gd name="T76" fmla="*/ 1051 w 3067"/>
                  <a:gd name="T77" fmla="*/ 80 h 3060"/>
                  <a:gd name="T78" fmla="*/ 1284 w 3067"/>
                  <a:gd name="T79" fmla="*/ 20 h 3060"/>
                  <a:gd name="T80" fmla="*/ 1537 w 3067"/>
                  <a:gd name="T81"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67" h="3060">
                    <a:moveTo>
                      <a:pt x="1537" y="0"/>
                    </a:moveTo>
                    <a:lnTo>
                      <a:pt x="1783" y="20"/>
                    </a:lnTo>
                    <a:lnTo>
                      <a:pt x="2016" y="80"/>
                    </a:lnTo>
                    <a:lnTo>
                      <a:pt x="2235" y="173"/>
                    </a:lnTo>
                    <a:lnTo>
                      <a:pt x="2441" y="293"/>
                    </a:lnTo>
                    <a:lnTo>
                      <a:pt x="2614" y="446"/>
                    </a:lnTo>
                    <a:lnTo>
                      <a:pt x="2767" y="626"/>
                    </a:lnTo>
                    <a:lnTo>
                      <a:pt x="2894" y="825"/>
                    </a:lnTo>
                    <a:lnTo>
                      <a:pt x="2987" y="1045"/>
                    </a:lnTo>
                    <a:lnTo>
                      <a:pt x="3047" y="1284"/>
                    </a:lnTo>
                    <a:lnTo>
                      <a:pt x="3067" y="1530"/>
                    </a:lnTo>
                    <a:lnTo>
                      <a:pt x="3047" y="1776"/>
                    </a:lnTo>
                    <a:lnTo>
                      <a:pt x="2987" y="2016"/>
                    </a:lnTo>
                    <a:lnTo>
                      <a:pt x="2894" y="2235"/>
                    </a:lnTo>
                    <a:lnTo>
                      <a:pt x="2767" y="2435"/>
                    </a:lnTo>
                    <a:lnTo>
                      <a:pt x="2614" y="2614"/>
                    </a:lnTo>
                    <a:lnTo>
                      <a:pt x="2441" y="2767"/>
                    </a:lnTo>
                    <a:lnTo>
                      <a:pt x="2235" y="2894"/>
                    </a:lnTo>
                    <a:lnTo>
                      <a:pt x="2016" y="2987"/>
                    </a:lnTo>
                    <a:lnTo>
                      <a:pt x="1783" y="3040"/>
                    </a:lnTo>
                    <a:lnTo>
                      <a:pt x="1537" y="3060"/>
                    </a:lnTo>
                    <a:lnTo>
                      <a:pt x="1284" y="3040"/>
                    </a:lnTo>
                    <a:lnTo>
                      <a:pt x="1051" y="2987"/>
                    </a:lnTo>
                    <a:lnTo>
                      <a:pt x="832" y="2894"/>
                    </a:lnTo>
                    <a:lnTo>
                      <a:pt x="632" y="2767"/>
                    </a:lnTo>
                    <a:lnTo>
                      <a:pt x="453" y="2614"/>
                    </a:lnTo>
                    <a:lnTo>
                      <a:pt x="300" y="2435"/>
                    </a:lnTo>
                    <a:lnTo>
                      <a:pt x="173" y="2235"/>
                    </a:lnTo>
                    <a:lnTo>
                      <a:pt x="80" y="2016"/>
                    </a:lnTo>
                    <a:lnTo>
                      <a:pt x="20" y="1776"/>
                    </a:lnTo>
                    <a:lnTo>
                      <a:pt x="0" y="1530"/>
                    </a:lnTo>
                    <a:lnTo>
                      <a:pt x="20" y="1284"/>
                    </a:lnTo>
                    <a:lnTo>
                      <a:pt x="80" y="1045"/>
                    </a:lnTo>
                    <a:lnTo>
                      <a:pt x="173" y="825"/>
                    </a:lnTo>
                    <a:lnTo>
                      <a:pt x="300" y="626"/>
                    </a:lnTo>
                    <a:lnTo>
                      <a:pt x="453" y="446"/>
                    </a:lnTo>
                    <a:lnTo>
                      <a:pt x="632" y="293"/>
                    </a:lnTo>
                    <a:lnTo>
                      <a:pt x="832" y="173"/>
                    </a:lnTo>
                    <a:lnTo>
                      <a:pt x="1051" y="80"/>
                    </a:lnTo>
                    <a:lnTo>
                      <a:pt x="1284" y="20"/>
                    </a:lnTo>
                    <a:lnTo>
                      <a:pt x="153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grpSp>
          <p:nvGrpSpPr>
            <p:cNvPr id="59" name="Group 58"/>
            <p:cNvGrpSpPr/>
            <p:nvPr/>
          </p:nvGrpSpPr>
          <p:grpSpPr>
            <a:xfrm>
              <a:off x="3323675" y="3437365"/>
              <a:ext cx="362967" cy="362965"/>
              <a:chOff x="4942283" y="2380951"/>
              <a:chExt cx="791943" cy="791943"/>
            </a:xfrm>
            <a:solidFill>
              <a:schemeClr val="accent3"/>
            </a:solidFill>
          </p:grpSpPr>
          <p:sp>
            <p:nvSpPr>
              <p:cNvPr id="60" name="Rounded Rectangle 59"/>
              <p:cNvSpPr/>
              <p:nvPr/>
            </p:nvSpPr>
            <p:spPr>
              <a:xfrm>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61" name="Rounded Rectangle 60"/>
              <p:cNvSpPr/>
              <p:nvPr/>
            </p:nvSpPr>
            <p:spPr>
              <a:xfrm rot="5400000">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grpSp>
      </p:grpSp>
      <p:grpSp>
        <p:nvGrpSpPr>
          <p:cNvPr id="29" name="Group 28"/>
          <p:cNvGrpSpPr/>
          <p:nvPr/>
        </p:nvGrpSpPr>
        <p:grpSpPr>
          <a:xfrm>
            <a:off x="2338539" y="4742153"/>
            <a:ext cx="577753" cy="545985"/>
            <a:chOff x="2802244" y="4390077"/>
            <a:chExt cx="511110" cy="515038"/>
          </a:xfrm>
        </p:grpSpPr>
        <p:sp>
          <p:nvSpPr>
            <p:cNvPr id="56" name="Freeform 55"/>
            <p:cNvSpPr>
              <a:spLocks/>
            </p:cNvSpPr>
            <p:nvPr/>
          </p:nvSpPr>
          <p:spPr bwMode="auto">
            <a:xfrm>
              <a:off x="2802244" y="4437111"/>
              <a:ext cx="405782" cy="468003"/>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57" name="Freeform 56"/>
            <p:cNvSpPr>
              <a:spLocks/>
            </p:cNvSpPr>
            <p:nvPr/>
          </p:nvSpPr>
          <p:spPr bwMode="auto">
            <a:xfrm>
              <a:off x="2866790" y="4390077"/>
              <a:ext cx="446564" cy="515038"/>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grpSp>
        <p:nvGrpSpPr>
          <p:cNvPr id="30" name="Group 29"/>
          <p:cNvGrpSpPr/>
          <p:nvPr/>
        </p:nvGrpSpPr>
        <p:grpSpPr>
          <a:xfrm>
            <a:off x="3022290" y="1884305"/>
            <a:ext cx="3500165" cy="743528"/>
            <a:chOff x="2102046" y="1742858"/>
            <a:chExt cx="2544952" cy="701387"/>
          </a:xfrm>
        </p:grpSpPr>
        <p:sp>
          <p:nvSpPr>
            <p:cNvPr id="54" name="Rectangle 53"/>
            <p:cNvSpPr/>
            <p:nvPr/>
          </p:nvSpPr>
          <p:spPr>
            <a:xfrm>
              <a:off x="2102046" y="1813037"/>
              <a:ext cx="2544952" cy="631208"/>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Native SQL statements written in old DB will not </a:t>
              </a:r>
              <a:r>
                <a:rPr lang="en-US" sz="1800" dirty="0" smtClean="0">
                  <a:solidFill>
                    <a:schemeClr val="bg1"/>
                  </a:solidFill>
                </a:rPr>
                <a:t>work.</a:t>
              </a:r>
              <a:endParaRPr lang="en-US" sz="1800" dirty="0">
                <a:solidFill>
                  <a:schemeClr val="bg1"/>
                </a:solidFill>
              </a:endParaRPr>
            </a:p>
          </p:txBody>
        </p:sp>
        <p:sp>
          <p:nvSpPr>
            <p:cNvPr id="55" name="TextBox 55"/>
            <p:cNvSpPr txBox="1"/>
            <p:nvPr/>
          </p:nvSpPr>
          <p:spPr>
            <a:xfrm>
              <a:off x="2166794" y="1742858"/>
              <a:ext cx="2311378"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IN" sz="1600" b="1" dirty="0">
                <a:solidFill>
                  <a:schemeClr val="tx1">
                    <a:lumMod val="85000"/>
                    <a:lumOff val="15000"/>
                  </a:schemeClr>
                </a:solidFill>
              </a:endParaRPr>
            </a:p>
          </p:txBody>
        </p:sp>
      </p:grpSp>
      <p:sp>
        <p:nvSpPr>
          <p:cNvPr id="52" name="Rectangle 51"/>
          <p:cNvSpPr/>
          <p:nvPr/>
        </p:nvSpPr>
        <p:spPr>
          <a:xfrm>
            <a:off x="3105417" y="2895448"/>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DB specific hints provided to system to indicate </a:t>
            </a:r>
            <a:r>
              <a:rPr lang="en-US" sz="1800" dirty="0" smtClean="0">
                <a:solidFill>
                  <a:schemeClr val="bg1"/>
                </a:solidFill>
              </a:rPr>
              <a:t>indexes.</a:t>
            </a:r>
            <a:endParaRPr lang="en-US" sz="1800" dirty="0">
              <a:solidFill>
                <a:schemeClr val="bg1"/>
              </a:solidFill>
            </a:endParaRPr>
          </a:p>
        </p:txBody>
      </p:sp>
      <p:sp>
        <p:nvSpPr>
          <p:cNvPr id="50" name="Rectangle 49"/>
          <p:cNvSpPr/>
          <p:nvPr/>
        </p:nvSpPr>
        <p:spPr>
          <a:xfrm>
            <a:off x="3008434" y="3640385"/>
            <a:ext cx="3521081" cy="955914"/>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When we read data from DB in non-sorted form and perform </a:t>
            </a:r>
            <a:r>
              <a:rPr lang="en-US" sz="1800" dirty="0" smtClean="0">
                <a:solidFill>
                  <a:schemeClr val="bg1"/>
                </a:solidFill>
              </a:rPr>
              <a:t>a Spurious Data.</a:t>
            </a:r>
            <a:endParaRPr lang="en-US" sz="1800" dirty="0">
              <a:solidFill>
                <a:schemeClr val="bg1"/>
              </a:solidFill>
            </a:endParaRPr>
          </a:p>
        </p:txBody>
      </p:sp>
      <p:sp>
        <p:nvSpPr>
          <p:cNvPr id="48" name="Rectangle 47"/>
          <p:cNvSpPr/>
          <p:nvPr/>
        </p:nvSpPr>
        <p:spPr>
          <a:xfrm>
            <a:off x="3105417" y="4746313"/>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Direct access to Pool and Cluster </a:t>
            </a:r>
            <a:r>
              <a:rPr lang="en-US" sz="1800" dirty="0" smtClean="0">
                <a:solidFill>
                  <a:schemeClr val="bg1"/>
                </a:solidFill>
              </a:rPr>
              <a:t>table.</a:t>
            </a:r>
            <a:endParaRPr lang="en-US" sz="1800" dirty="0">
              <a:solidFill>
                <a:schemeClr val="bg1"/>
              </a:solidFill>
            </a:endParaRPr>
          </a:p>
        </p:txBody>
      </p:sp>
      <p:sp>
        <p:nvSpPr>
          <p:cNvPr id="46" name="Rectangle 45"/>
          <p:cNvSpPr/>
          <p:nvPr/>
        </p:nvSpPr>
        <p:spPr>
          <a:xfrm>
            <a:off x="3105417" y="5643648"/>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200" dirty="0" smtClean="0"/>
              <a:t>    </a:t>
            </a:r>
            <a:r>
              <a:rPr lang="en-US" sz="1800" dirty="0">
                <a:solidFill>
                  <a:schemeClr val="bg1"/>
                </a:solidFill>
              </a:rPr>
              <a:t>Checks to DB specific Secondary index</a:t>
            </a:r>
          </a:p>
        </p:txBody>
      </p:sp>
      <p:sp>
        <p:nvSpPr>
          <p:cNvPr id="35" name="Freeform 34"/>
          <p:cNvSpPr>
            <a:spLocks/>
          </p:cNvSpPr>
          <p:nvPr/>
        </p:nvSpPr>
        <p:spPr bwMode="auto">
          <a:xfrm>
            <a:off x="8491694" y="1535522"/>
            <a:ext cx="993915" cy="246990"/>
          </a:xfrm>
          <a:custGeom>
            <a:avLst/>
            <a:gdLst>
              <a:gd name="T0" fmla="*/ 190 w 739"/>
              <a:gd name="T1" fmla="*/ 0 h 190"/>
              <a:gd name="T2" fmla="*/ 548 w 739"/>
              <a:gd name="T3" fmla="*/ 0 h 190"/>
              <a:gd name="T4" fmla="*/ 586 w 739"/>
              <a:gd name="T5" fmla="*/ 4 h 190"/>
              <a:gd name="T6" fmla="*/ 622 w 739"/>
              <a:gd name="T7" fmla="*/ 15 h 190"/>
              <a:gd name="T8" fmla="*/ 655 w 739"/>
              <a:gd name="T9" fmla="*/ 33 h 190"/>
              <a:gd name="T10" fmla="*/ 684 w 739"/>
              <a:gd name="T11" fmla="*/ 55 h 190"/>
              <a:gd name="T12" fmla="*/ 706 w 739"/>
              <a:gd name="T13" fmla="*/ 84 h 190"/>
              <a:gd name="T14" fmla="*/ 724 w 739"/>
              <a:gd name="T15" fmla="*/ 117 h 190"/>
              <a:gd name="T16" fmla="*/ 735 w 739"/>
              <a:gd name="T17" fmla="*/ 152 h 190"/>
              <a:gd name="T18" fmla="*/ 739 w 739"/>
              <a:gd name="T19" fmla="*/ 190 h 190"/>
              <a:gd name="T20" fmla="*/ 0 w 739"/>
              <a:gd name="T21" fmla="*/ 190 h 190"/>
              <a:gd name="T22" fmla="*/ 4 w 739"/>
              <a:gd name="T23" fmla="*/ 152 h 190"/>
              <a:gd name="T24" fmla="*/ 15 w 739"/>
              <a:gd name="T25" fmla="*/ 117 h 190"/>
              <a:gd name="T26" fmla="*/ 33 w 739"/>
              <a:gd name="T27" fmla="*/ 84 h 190"/>
              <a:gd name="T28" fmla="*/ 55 w 739"/>
              <a:gd name="T29" fmla="*/ 55 h 190"/>
              <a:gd name="T30" fmla="*/ 84 w 739"/>
              <a:gd name="T31" fmla="*/ 33 h 190"/>
              <a:gd name="T32" fmla="*/ 117 w 739"/>
              <a:gd name="T33" fmla="*/ 15 h 190"/>
              <a:gd name="T34" fmla="*/ 152 w 739"/>
              <a:gd name="T35" fmla="*/ 4 h 190"/>
              <a:gd name="T36" fmla="*/ 190 w 739"/>
              <a:gd name="T3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9" h="190">
                <a:moveTo>
                  <a:pt x="190" y="0"/>
                </a:moveTo>
                <a:lnTo>
                  <a:pt x="548" y="0"/>
                </a:lnTo>
                <a:lnTo>
                  <a:pt x="586" y="4"/>
                </a:lnTo>
                <a:lnTo>
                  <a:pt x="622" y="15"/>
                </a:lnTo>
                <a:lnTo>
                  <a:pt x="655" y="33"/>
                </a:lnTo>
                <a:lnTo>
                  <a:pt x="684" y="55"/>
                </a:lnTo>
                <a:lnTo>
                  <a:pt x="706" y="84"/>
                </a:lnTo>
                <a:lnTo>
                  <a:pt x="724" y="117"/>
                </a:lnTo>
                <a:lnTo>
                  <a:pt x="735" y="152"/>
                </a:lnTo>
                <a:lnTo>
                  <a:pt x="739" y="190"/>
                </a:lnTo>
                <a:lnTo>
                  <a:pt x="0" y="190"/>
                </a:lnTo>
                <a:lnTo>
                  <a:pt x="4" y="152"/>
                </a:lnTo>
                <a:lnTo>
                  <a:pt x="15" y="117"/>
                </a:lnTo>
                <a:lnTo>
                  <a:pt x="33" y="84"/>
                </a:lnTo>
                <a:lnTo>
                  <a:pt x="55" y="55"/>
                </a:lnTo>
                <a:lnTo>
                  <a:pt x="84" y="33"/>
                </a:lnTo>
                <a:lnTo>
                  <a:pt x="117" y="15"/>
                </a:lnTo>
                <a:lnTo>
                  <a:pt x="152" y="4"/>
                </a:lnTo>
                <a:lnTo>
                  <a:pt x="19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36" name="Group 35"/>
          <p:cNvGrpSpPr/>
          <p:nvPr/>
        </p:nvGrpSpPr>
        <p:grpSpPr>
          <a:xfrm>
            <a:off x="7598420" y="1753731"/>
            <a:ext cx="2813234" cy="4866301"/>
            <a:chOff x="7675418" y="1565016"/>
            <a:chExt cx="2488638" cy="4590465"/>
          </a:xfrm>
          <a:effectLst>
            <a:outerShdw blurRad="254000" dist="127000" dir="10800000" algn="r" rotWithShape="0">
              <a:prstClr val="black">
                <a:alpha val="49000"/>
              </a:prstClr>
            </a:outerShdw>
          </a:effectLst>
        </p:grpSpPr>
        <p:sp>
          <p:nvSpPr>
            <p:cNvPr id="37" name="Rectangle 36"/>
            <p:cNvSpPr>
              <a:spLocks noChangeArrowheads="1"/>
            </p:cNvSpPr>
            <p:nvPr/>
          </p:nvSpPr>
          <p:spPr bwMode="auto">
            <a:xfrm>
              <a:off x="7967145" y="5621198"/>
              <a:ext cx="1905184" cy="155011"/>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0" scaled="1"/>
              <a:tileRect/>
            </a:gradFill>
            <a:ln w="0">
              <a:noFill/>
              <a:prstDash val="solid"/>
              <a:miter lim="800000"/>
              <a:headEnd/>
              <a:tailEnd/>
            </a:ln>
            <a:effectLst>
              <a:innerShdw blurRad="114300">
                <a:prstClr val="black">
                  <a:alpha val="88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8" name="Freeform 37"/>
            <p:cNvSpPr>
              <a:spLocks/>
            </p:cNvSpPr>
            <p:nvPr/>
          </p:nvSpPr>
          <p:spPr bwMode="auto">
            <a:xfrm>
              <a:off x="7675418" y="5775468"/>
              <a:ext cx="2488638" cy="380013"/>
            </a:xfrm>
            <a:custGeom>
              <a:avLst/>
              <a:gdLst>
                <a:gd name="T0" fmla="*/ 276 w 1945"/>
                <a:gd name="T1" fmla="*/ 0 h 297"/>
                <a:gd name="T2" fmla="*/ 1668 w 1945"/>
                <a:gd name="T3" fmla="*/ 0 h 297"/>
                <a:gd name="T4" fmla="*/ 1713 w 1945"/>
                <a:gd name="T5" fmla="*/ 4 h 297"/>
                <a:gd name="T6" fmla="*/ 1755 w 1945"/>
                <a:gd name="T7" fmla="*/ 14 h 297"/>
                <a:gd name="T8" fmla="*/ 1796 w 1945"/>
                <a:gd name="T9" fmla="*/ 31 h 297"/>
                <a:gd name="T10" fmla="*/ 1831 w 1945"/>
                <a:gd name="T11" fmla="*/ 54 h 297"/>
                <a:gd name="T12" fmla="*/ 1864 w 1945"/>
                <a:gd name="T13" fmla="*/ 81 h 297"/>
                <a:gd name="T14" fmla="*/ 1891 w 1945"/>
                <a:gd name="T15" fmla="*/ 114 h 297"/>
                <a:gd name="T16" fmla="*/ 1914 w 1945"/>
                <a:gd name="T17" fmla="*/ 149 h 297"/>
                <a:gd name="T18" fmla="*/ 1931 w 1945"/>
                <a:gd name="T19" fmla="*/ 190 h 297"/>
                <a:gd name="T20" fmla="*/ 1941 w 1945"/>
                <a:gd name="T21" fmla="*/ 232 h 297"/>
                <a:gd name="T22" fmla="*/ 1945 w 1945"/>
                <a:gd name="T23" fmla="*/ 276 h 297"/>
                <a:gd name="T24" fmla="*/ 1945 w 1945"/>
                <a:gd name="T25" fmla="*/ 297 h 297"/>
                <a:gd name="T26" fmla="*/ 0 w 1945"/>
                <a:gd name="T27" fmla="*/ 297 h 297"/>
                <a:gd name="T28" fmla="*/ 0 w 1945"/>
                <a:gd name="T29" fmla="*/ 276 h 297"/>
                <a:gd name="T30" fmla="*/ 4 w 1945"/>
                <a:gd name="T31" fmla="*/ 232 h 297"/>
                <a:gd name="T32" fmla="*/ 14 w 1945"/>
                <a:gd name="T33" fmla="*/ 190 h 297"/>
                <a:gd name="T34" fmla="*/ 31 w 1945"/>
                <a:gd name="T35" fmla="*/ 149 h 297"/>
                <a:gd name="T36" fmla="*/ 53 w 1945"/>
                <a:gd name="T37" fmla="*/ 114 h 297"/>
                <a:gd name="T38" fmla="*/ 81 w 1945"/>
                <a:gd name="T39" fmla="*/ 81 h 297"/>
                <a:gd name="T40" fmla="*/ 114 w 1945"/>
                <a:gd name="T41" fmla="*/ 54 h 297"/>
                <a:gd name="T42" fmla="*/ 151 w 1945"/>
                <a:gd name="T43" fmla="*/ 31 h 297"/>
                <a:gd name="T44" fmla="*/ 190 w 1945"/>
                <a:gd name="T45" fmla="*/ 14 h 297"/>
                <a:gd name="T46" fmla="*/ 232 w 1945"/>
                <a:gd name="T47" fmla="*/ 4 h 297"/>
                <a:gd name="T48" fmla="*/ 276 w 1945"/>
                <a:gd name="T4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5" h="297">
                  <a:moveTo>
                    <a:pt x="276" y="0"/>
                  </a:moveTo>
                  <a:lnTo>
                    <a:pt x="1668" y="0"/>
                  </a:lnTo>
                  <a:lnTo>
                    <a:pt x="1713" y="4"/>
                  </a:lnTo>
                  <a:lnTo>
                    <a:pt x="1755" y="14"/>
                  </a:lnTo>
                  <a:lnTo>
                    <a:pt x="1796" y="31"/>
                  </a:lnTo>
                  <a:lnTo>
                    <a:pt x="1831" y="54"/>
                  </a:lnTo>
                  <a:lnTo>
                    <a:pt x="1864" y="81"/>
                  </a:lnTo>
                  <a:lnTo>
                    <a:pt x="1891" y="114"/>
                  </a:lnTo>
                  <a:lnTo>
                    <a:pt x="1914" y="149"/>
                  </a:lnTo>
                  <a:lnTo>
                    <a:pt x="1931" y="190"/>
                  </a:lnTo>
                  <a:lnTo>
                    <a:pt x="1941" y="232"/>
                  </a:lnTo>
                  <a:lnTo>
                    <a:pt x="1945" y="276"/>
                  </a:lnTo>
                  <a:lnTo>
                    <a:pt x="1945" y="297"/>
                  </a:lnTo>
                  <a:lnTo>
                    <a:pt x="0" y="297"/>
                  </a:lnTo>
                  <a:lnTo>
                    <a:pt x="0" y="276"/>
                  </a:lnTo>
                  <a:lnTo>
                    <a:pt x="4" y="232"/>
                  </a:lnTo>
                  <a:lnTo>
                    <a:pt x="14" y="190"/>
                  </a:lnTo>
                  <a:lnTo>
                    <a:pt x="31" y="149"/>
                  </a:lnTo>
                  <a:lnTo>
                    <a:pt x="53" y="114"/>
                  </a:lnTo>
                  <a:lnTo>
                    <a:pt x="81" y="81"/>
                  </a:lnTo>
                  <a:lnTo>
                    <a:pt x="114" y="54"/>
                  </a:lnTo>
                  <a:lnTo>
                    <a:pt x="151" y="31"/>
                  </a:lnTo>
                  <a:lnTo>
                    <a:pt x="190" y="14"/>
                  </a:lnTo>
                  <a:lnTo>
                    <a:pt x="232" y="4"/>
                  </a:lnTo>
                  <a:lnTo>
                    <a:pt x="276" y="0"/>
                  </a:lnTo>
                  <a:close/>
                </a:path>
              </a:pathLst>
            </a:custGeom>
            <a:gradFill flip="none" rotWithShape="1">
              <a:gsLst>
                <a:gs pos="100000">
                  <a:schemeClr val="accent5">
                    <a:lumMod val="50000"/>
                  </a:schemeClr>
                </a:gs>
                <a:gs pos="89000">
                  <a:schemeClr val="accent5">
                    <a:lumMod val="75000"/>
                  </a:schemeClr>
                </a:gs>
                <a:gs pos="11000">
                  <a:schemeClr val="accent5">
                    <a:lumMod val="75000"/>
                  </a:schemeClr>
                </a:gs>
                <a:gs pos="1250">
                  <a:schemeClr val="accent5">
                    <a:lumMod val="50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9" name="Freeform 38"/>
            <p:cNvSpPr>
              <a:spLocks/>
            </p:cNvSpPr>
            <p:nvPr/>
          </p:nvSpPr>
          <p:spPr bwMode="auto">
            <a:xfrm>
              <a:off x="8070784" y="4185824"/>
              <a:ext cx="1687668" cy="922523"/>
            </a:xfrm>
            <a:custGeom>
              <a:avLst/>
              <a:gdLst>
                <a:gd name="T0" fmla="*/ 328 w 1319"/>
                <a:gd name="T1" fmla="*/ 0 h 721"/>
                <a:gd name="T2" fmla="*/ 993 w 1319"/>
                <a:gd name="T3" fmla="*/ 0 h 721"/>
                <a:gd name="T4" fmla="*/ 1004 w 1319"/>
                <a:gd name="T5" fmla="*/ 65 h 721"/>
                <a:gd name="T6" fmla="*/ 1016 w 1319"/>
                <a:gd name="T7" fmla="*/ 123 h 721"/>
                <a:gd name="T8" fmla="*/ 1027 w 1319"/>
                <a:gd name="T9" fmla="*/ 174 h 721"/>
                <a:gd name="T10" fmla="*/ 1041 w 1319"/>
                <a:gd name="T11" fmla="*/ 218 h 721"/>
                <a:gd name="T12" fmla="*/ 1054 w 1319"/>
                <a:gd name="T13" fmla="*/ 259 h 721"/>
                <a:gd name="T14" fmla="*/ 1068 w 1319"/>
                <a:gd name="T15" fmla="*/ 297 h 721"/>
                <a:gd name="T16" fmla="*/ 1084 w 1319"/>
                <a:gd name="T17" fmla="*/ 333 h 721"/>
                <a:gd name="T18" fmla="*/ 1101 w 1319"/>
                <a:gd name="T19" fmla="*/ 369 h 721"/>
                <a:gd name="T20" fmla="*/ 1119 w 1319"/>
                <a:gd name="T21" fmla="*/ 407 h 721"/>
                <a:gd name="T22" fmla="*/ 1139 w 1319"/>
                <a:gd name="T23" fmla="*/ 446 h 721"/>
                <a:gd name="T24" fmla="*/ 1161 w 1319"/>
                <a:gd name="T25" fmla="*/ 488 h 721"/>
                <a:gd name="T26" fmla="*/ 1183 w 1319"/>
                <a:gd name="T27" fmla="*/ 536 h 721"/>
                <a:gd name="T28" fmla="*/ 1185 w 1319"/>
                <a:gd name="T29" fmla="*/ 539 h 721"/>
                <a:gd name="T30" fmla="*/ 1191 w 1319"/>
                <a:gd name="T31" fmla="*/ 545 h 721"/>
                <a:gd name="T32" fmla="*/ 1199 w 1319"/>
                <a:gd name="T33" fmla="*/ 557 h 721"/>
                <a:gd name="T34" fmla="*/ 1211 w 1319"/>
                <a:gd name="T35" fmla="*/ 573 h 721"/>
                <a:gd name="T36" fmla="*/ 1224 w 1319"/>
                <a:gd name="T37" fmla="*/ 593 h 721"/>
                <a:gd name="T38" fmla="*/ 1240 w 1319"/>
                <a:gd name="T39" fmla="*/ 614 h 721"/>
                <a:gd name="T40" fmla="*/ 1258 w 1319"/>
                <a:gd name="T41" fmla="*/ 638 h 721"/>
                <a:gd name="T42" fmla="*/ 1278 w 1319"/>
                <a:gd name="T43" fmla="*/ 665 h 721"/>
                <a:gd name="T44" fmla="*/ 1298 w 1319"/>
                <a:gd name="T45" fmla="*/ 692 h 721"/>
                <a:gd name="T46" fmla="*/ 1319 w 1319"/>
                <a:gd name="T47" fmla="*/ 721 h 721"/>
                <a:gd name="T48" fmla="*/ 0 w 1319"/>
                <a:gd name="T49" fmla="*/ 721 h 721"/>
                <a:gd name="T50" fmla="*/ 38 w 1319"/>
                <a:gd name="T51" fmla="*/ 669 h 721"/>
                <a:gd name="T52" fmla="*/ 75 w 1319"/>
                <a:gd name="T53" fmla="*/ 615 h 721"/>
                <a:gd name="T54" fmla="*/ 110 w 1319"/>
                <a:gd name="T55" fmla="*/ 561 h 721"/>
                <a:gd name="T56" fmla="*/ 145 w 1319"/>
                <a:gd name="T57" fmla="*/ 508 h 721"/>
                <a:gd name="T58" fmla="*/ 175 w 1319"/>
                <a:gd name="T59" fmla="*/ 454 h 721"/>
                <a:gd name="T60" fmla="*/ 202 w 1319"/>
                <a:gd name="T61" fmla="*/ 401 h 721"/>
                <a:gd name="T62" fmla="*/ 225 w 1319"/>
                <a:gd name="T63" fmla="*/ 353 h 721"/>
                <a:gd name="T64" fmla="*/ 242 w 1319"/>
                <a:gd name="T65" fmla="*/ 306 h 721"/>
                <a:gd name="T66" fmla="*/ 242 w 1319"/>
                <a:gd name="T67" fmla="*/ 303 h 721"/>
                <a:gd name="T68" fmla="*/ 246 w 1319"/>
                <a:gd name="T69" fmla="*/ 294 h 721"/>
                <a:gd name="T70" fmla="*/ 252 w 1319"/>
                <a:gd name="T71" fmla="*/ 278 h 721"/>
                <a:gd name="T72" fmla="*/ 259 w 1319"/>
                <a:gd name="T73" fmla="*/ 257 h 721"/>
                <a:gd name="T74" fmla="*/ 268 w 1319"/>
                <a:gd name="T75" fmla="*/ 230 h 721"/>
                <a:gd name="T76" fmla="*/ 278 w 1319"/>
                <a:gd name="T77" fmla="*/ 196 h 721"/>
                <a:gd name="T78" fmla="*/ 290 w 1319"/>
                <a:gd name="T79" fmla="*/ 155 h 721"/>
                <a:gd name="T80" fmla="*/ 302 w 1319"/>
                <a:gd name="T81" fmla="*/ 110 h 721"/>
                <a:gd name="T82" fmla="*/ 315 w 1319"/>
                <a:gd name="T83" fmla="*/ 58 h 721"/>
                <a:gd name="T84" fmla="*/ 328 w 1319"/>
                <a:gd name="T8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9" h="721">
                  <a:moveTo>
                    <a:pt x="328" y="0"/>
                  </a:moveTo>
                  <a:lnTo>
                    <a:pt x="993" y="0"/>
                  </a:lnTo>
                  <a:lnTo>
                    <a:pt x="1004" y="65"/>
                  </a:lnTo>
                  <a:lnTo>
                    <a:pt x="1016" y="123"/>
                  </a:lnTo>
                  <a:lnTo>
                    <a:pt x="1027" y="174"/>
                  </a:lnTo>
                  <a:lnTo>
                    <a:pt x="1041" y="218"/>
                  </a:lnTo>
                  <a:lnTo>
                    <a:pt x="1054" y="259"/>
                  </a:lnTo>
                  <a:lnTo>
                    <a:pt x="1068" y="297"/>
                  </a:lnTo>
                  <a:lnTo>
                    <a:pt x="1084" y="333"/>
                  </a:lnTo>
                  <a:lnTo>
                    <a:pt x="1101" y="369"/>
                  </a:lnTo>
                  <a:lnTo>
                    <a:pt x="1119" y="407"/>
                  </a:lnTo>
                  <a:lnTo>
                    <a:pt x="1139" y="446"/>
                  </a:lnTo>
                  <a:lnTo>
                    <a:pt x="1161" y="488"/>
                  </a:lnTo>
                  <a:lnTo>
                    <a:pt x="1183" y="536"/>
                  </a:lnTo>
                  <a:lnTo>
                    <a:pt x="1185" y="539"/>
                  </a:lnTo>
                  <a:lnTo>
                    <a:pt x="1191" y="545"/>
                  </a:lnTo>
                  <a:lnTo>
                    <a:pt x="1199" y="557"/>
                  </a:lnTo>
                  <a:lnTo>
                    <a:pt x="1211" y="573"/>
                  </a:lnTo>
                  <a:lnTo>
                    <a:pt x="1224" y="593"/>
                  </a:lnTo>
                  <a:lnTo>
                    <a:pt x="1240" y="614"/>
                  </a:lnTo>
                  <a:lnTo>
                    <a:pt x="1258" y="638"/>
                  </a:lnTo>
                  <a:lnTo>
                    <a:pt x="1278" y="665"/>
                  </a:lnTo>
                  <a:lnTo>
                    <a:pt x="1298" y="692"/>
                  </a:lnTo>
                  <a:lnTo>
                    <a:pt x="1319" y="721"/>
                  </a:lnTo>
                  <a:lnTo>
                    <a:pt x="0" y="721"/>
                  </a:lnTo>
                  <a:lnTo>
                    <a:pt x="38" y="669"/>
                  </a:lnTo>
                  <a:lnTo>
                    <a:pt x="75" y="615"/>
                  </a:lnTo>
                  <a:lnTo>
                    <a:pt x="110" y="561"/>
                  </a:lnTo>
                  <a:lnTo>
                    <a:pt x="145" y="508"/>
                  </a:lnTo>
                  <a:lnTo>
                    <a:pt x="175" y="454"/>
                  </a:lnTo>
                  <a:lnTo>
                    <a:pt x="202" y="401"/>
                  </a:lnTo>
                  <a:lnTo>
                    <a:pt x="225" y="353"/>
                  </a:lnTo>
                  <a:lnTo>
                    <a:pt x="242" y="306"/>
                  </a:lnTo>
                  <a:lnTo>
                    <a:pt x="242" y="303"/>
                  </a:lnTo>
                  <a:lnTo>
                    <a:pt x="246" y="294"/>
                  </a:lnTo>
                  <a:lnTo>
                    <a:pt x="252" y="278"/>
                  </a:lnTo>
                  <a:lnTo>
                    <a:pt x="259" y="257"/>
                  </a:lnTo>
                  <a:lnTo>
                    <a:pt x="268" y="230"/>
                  </a:lnTo>
                  <a:lnTo>
                    <a:pt x="278" y="196"/>
                  </a:lnTo>
                  <a:lnTo>
                    <a:pt x="290" y="155"/>
                  </a:lnTo>
                  <a:lnTo>
                    <a:pt x="302" y="110"/>
                  </a:lnTo>
                  <a:lnTo>
                    <a:pt x="315" y="58"/>
                  </a:lnTo>
                  <a:lnTo>
                    <a:pt x="328" y="0"/>
                  </a:lnTo>
                  <a:close/>
                </a:path>
              </a:pathLst>
            </a:custGeom>
            <a:gradFill>
              <a:gsLst>
                <a:gs pos="0">
                  <a:schemeClr val="accent4">
                    <a:lumMod val="50000"/>
                  </a:schemeClr>
                </a:gs>
                <a:gs pos="25000">
                  <a:schemeClr val="accent4">
                    <a:lumMod val="75000"/>
                  </a:schemeClr>
                </a:gs>
                <a:gs pos="42000">
                  <a:schemeClr val="accent4"/>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0" name="Freeform 39"/>
            <p:cNvSpPr>
              <a:spLocks/>
            </p:cNvSpPr>
            <p:nvPr/>
          </p:nvSpPr>
          <p:spPr bwMode="auto">
            <a:xfrm>
              <a:off x="8490463" y="3356220"/>
              <a:ext cx="850872" cy="904610"/>
            </a:xfrm>
            <a:custGeom>
              <a:avLst/>
              <a:gdLst>
                <a:gd name="T0" fmla="*/ 75 w 665"/>
                <a:gd name="T1" fmla="*/ 0 h 707"/>
                <a:gd name="T2" fmla="*/ 609 w 665"/>
                <a:gd name="T3" fmla="*/ 0 h 707"/>
                <a:gd name="T4" fmla="*/ 614 w 665"/>
                <a:gd name="T5" fmla="*/ 108 h 707"/>
                <a:gd name="T6" fmla="*/ 621 w 665"/>
                <a:gd name="T7" fmla="*/ 209 h 707"/>
                <a:gd name="T8" fmla="*/ 627 w 665"/>
                <a:gd name="T9" fmla="*/ 301 h 707"/>
                <a:gd name="T10" fmla="*/ 632 w 665"/>
                <a:gd name="T11" fmla="*/ 385 h 707"/>
                <a:gd name="T12" fmla="*/ 639 w 665"/>
                <a:gd name="T13" fmla="*/ 462 h 707"/>
                <a:gd name="T14" fmla="*/ 646 w 665"/>
                <a:gd name="T15" fmla="*/ 532 h 707"/>
                <a:gd name="T16" fmla="*/ 652 w 665"/>
                <a:gd name="T17" fmla="*/ 597 h 707"/>
                <a:gd name="T18" fmla="*/ 659 w 665"/>
                <a:gd name="T19" fmla="*/ 654 h 707"/>
                <a:gd name="T20" fmla="*/ 665 w 665"/>
                <a:gd name="T21" fmla="*/ 707 h 707"/>
                <a:gd name="T22" fmla="*/ 0 w 665"/>
                <a:gd name="T23" fmla="*/ 707 h 707"/>
                <a:gd name="T24" fmla="*/ 13 w 665"/>
                <a:gd name="T25" fmla="*/ 641 h 707"/>
                <a:gd name="T26" fmla="*/ 25 w 665"/>
                <a:gd name="T27" fmla="*/ 568 h 707"/>
                <a:gd name="T28" fmla="*/ 37 w 665"/>
                <a:gd name="T29" fmla="*/ 489 h 707"/>
                <a:gd name="T30" fmla="*/ 47 w 665"/>
                <a:gd name="T31" fmla="*/ 404 h 707"/>
                <a:gd name="T32" fmla="*/ 58 w 665"/>
                <a:gd name="T33" fmla="*/ 313 h 707"/>
                <a:gd name="T34" fmla="*/ 66 w 665"/>
                <a:gd name="T35" fmla="*/ 214 h 707"/>
                <a:gd name="T36" fmla="*/ 71 w 665"/>
                <a:gd name="T37" fmla="*/ 111 h 707"/>
                <a:gd name="T38" fmla="*/ 75 w 665"/>
                <a:gd name="T39"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707">
                  <a:moveTo>
                    <a:pt x="75" y="0"/>
                  </a:moveTo>
                  <a:lnTo>
                    <a:pt x="609" y="0"/>
                  </a:lnTo>
                  <a:lnTo>
                    <a:pt x="614" y="108"/>
                  </a:lnTo>
                  <a:lnTo>
                    <a:pt x="621" y="209"/>
                  </a:lnTo>
                  <a:lnTo>
                    <a:pt x="627" y="301"/>
                  </a:lnTo>
                  <a:lnTo>
                    <a:pt x="632" y="385"/>
                  </a:lnTo>
                  <a:lnTo>
                    <a:pt x="639" y="462"/>
                  </a:lnTo>
                  <a:lnTo>
                    <a:pt x="646" y="532"/>
                  </a:lnTo>
                  <a:lnTo>
                    <a:pt x="652" y="597"/>
                  </a:lnTo>
                  <a:lnTo>
                    <a:pt x="659" y="654"/>
                  </a:lnTo>
                  <a:lnTo>
                    <a:pt x="665" y="707"/>
                  </a:lnTo>
                  <a:lnTo>
                    <a:pt x="0" y="707"/>
                  </a:lnTo>
                  <a:lnTo>
                    <a:pt x="13" y="641"/>
                  </a:lnTo>
                  <a:lnTo>
                    <a:pt x="25" y="568"/>
                  </a:lnTo>
                  <a:lnTo>
                    <a:pt x="37" y="489"/>
                  </a:lnTo>
                  <a:lnTo>
                    <a:pt x="47" y="404"/>
                  </a:lnTo>
                  <a:lnTo>
                    <a:pt x="58" y="313"/>
                  </a:lnTo>
                  <a:lnTo>
                    <a:pt x="66" y="214"/>
                  </a:lnTo>
                  <a:lnTo>
                    <a:pt x="71" y="111"/>
                  </a:lnTo>
                  <a:lnTo>
                    <a:pt x="75" y="0"/>
                  </a:lnTo>
                  <a:close/>
                </a:path>
              </a:pathLst>
            </a:custGeom>
            <a:gradFill>
              <a:gsLst>
                <a:gs pos="0">
                  <a:schemeClr val="accent3">
                    <a:lumMod val="50000"/>
                  </a:schemeClr>
                </a:gs>
                <a:gs pos="23000">
                  <a:schemeClr val="accent3">
                    <a:lumMod val="90000"/>
                  </a:schemeClr>
                </a:gs>
                <a:gs pos="36000">
                  <a:schemeClr val="accent3"/>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1" name="Freeform 40"/>
            <p:cNvSpPr>
              <a:spLocks/>
            </p:cNvSpPr>
            <p:nvPr/>
          </p:nvSpPr>
          <p:spPr bwMode="auto">
            <a:xfrm>
              <a:off x="7809766" y="5122151"/>
              <a:ext cx="2219942" cy="502925"/>
            </a:xfrm>
            <a:custGeom>
              <a:avLst/>
              <a:gdLst>
                <a:gd name="T0" fmla="*/ 204 w 1735"/>
                <a:gd name="T1" fmla="*/ 0 h 355"/>
                <a:gd name="T2" fmla="*/ 1523 w 1735"/>
                <a:gd name="T3" fmla="*/ 0 h 355"/>
                <a:gd name="T4" fmla="*/ 1546 w 1735"/>
                <a:gd name="T5" fmla="*/ 34 h 355"/>
                <a:gd name="T6" fmla="*/ 1570 w 1735"/>
                <a:gd name="T7" fmla="*/ 67 h 355"/>
                <a:gd name="T8" fmla="*/ 1593 w 1735"/>
                <a:gd name="T9" fmla="*/ 98 h 355"/>
                <a:gd name="T10" fmla="*/ 1616 w 1735"/>
                <a:gd name="T11" fmla="*/ 129 h 355"/>
                <a:gd name="T12" fmla="*/ 1637 w 1735"/>
                <a:gd name="T13" fmla="*/ 158 h 355"/>
                <a:gd name="T14" fmla="*/ 1655 w 1735"/>
                <a:gd name="T15" fmla="*/ 186 h 355"/>
                <a:gd name="T16" fmla="*/ 1672 w 1735"/>
                <a:gd name="T17" fmla="*/ 209 h 355"/>
                <a:gd name="T18" fmla="*/ 1685 w 1735"/>
                <a:gd name="T19" fmla="*/ 229 h 355"/>
                <a:gd name="T20" fmla="*/ 1696 w 1735"/>
                <a:gd name="T21" fmla="*/ 243 h 355"/>
                <a:gd name="T22" fmla="*/ 1713 w 1735"/>
                <a:gd name="T23" fmla="*/ 270 h 355"/>
                <a:gd name="T24" fmla="*/ 1725 w 1735"/>
                <a:gd name="T25" fmla="*/ 292 h 355"/>
                <a:gd name="T26" fmla="*/ 1732 w 1735"/>
                <a:gd name="T27" fmla="*/ 309 h 355"/>
                <a:gd name="T28" fmla="*/ 1735 w 1735"/>
                <a:gd name="T29" fmla="*/ 323 h 355"/>
                <a:gd name="T30" fmla="*/ 1734 w 1735"/>
                <a:gd name="T31" fmla="*/ 335 h 355"/>
                <a:gd name="T32" fmla="*/ 1726 w 1735"/>
                <a:gd name="T33" fmla="*/ 344 h 355"/>
                <a:gd name="T34" fmla="*/ 1714 w 1735"/>
                <a:gd name="T35" fmla="*/ 351 h 355"/>
                <a:gd name="T36" fmla="*/ 1696 w 1735"/>
                <a:gd name="T37" fmla="*/ 355 h 355"/>
                <a:gd name="T38" fmla="*/ 84 w 1735"/>
                <a:gd name="T39" fmla="*/ 355 h 355"/>
                <a:gd name="T40" fmla="*/ 82 w 1735"/>
                <a:gd name="T41" fmla="*/ 355 h 355"/>
                <a:gd name="T42" fmla="*/ 77 w 1735"/>
                <a:gd name="T43" fmla="*/ 355 h 355"/>
                <a:gd name="T44" fmla="*/ 69 w 1735"/>
                <a:gd name="T45" fmla="*/ 355 h 355"/>
                <a:gd name="T46" fmla="*/ 60 w 1735"/>
                <a:gd name="T47" fmla="*/ 355 h 355"/>
                <a:gd name="T48" fmla="*/ 49 w 1735"/>
                <a:gd name="T49" fmla="*/ 355 h 355"/>
                <a:gd name="T50" fmla="*/ 39 w 1735"/>
                <a:gd name="T51" fmla="*/ 352 h 355"/>
                <a:gd name="T52" fmla="*/ 28 w 1735"/>
                <a:gd name="T53" fmla="*/ 349 h 355"/>
                <a:gd name="T54" fmla="*/ 18 w 1735"/>
                <a:gd name="T55" fmla="*/ 344 h 355"/>
                <a:gd name="T56" fmla="*/ 10 w 1735"/>
                <a:gd name="T57" fmla="*/ 338 h 355"/>
                <a:gd name="T58" fmla="*/ 4 w 1735"/>
                <a:gd name="T59" fmla="*/ 330 h 355"/>
                <a:gd name="T60" fmla="*/ 0 w 1735"/>
                <a:gd name="T61" fmla="*/ 318 h 355"/>
                <a:gd name="T62" fmla="*/ 0 w 1735"/>
                <a:gd name="T63" fmla="*/ 305 h 355"/>
                <a:gd name="T64" fmla="*/ 4 w 1735"/>
                <a:gd name="T65" fmla="*/ 289 h 355"/>
                <a:gd name="T66" fmla="*/ 11 w 1735"/>
                <a:gd name="T67" fmla="*/ 270 h 355"/>
                <a:gd name="T68" fmla="*/ 26 w 1735"/>
                <a:gd name="T69" fmla="*/ 246 h 355"/>
                <a:gd name="T70" fmla="*/ 43 w 1735"/>
                <a:gd name="T71" fmla="*/ 221 h 355"/>
                <a:gd name="T72" fmla="*/ 64 w 1735"/>
                <a:gd name="T73" fmla="*/ 192 h 355"/>
                <a:gd name="T74" fmla="*/ 88 w 1735"/>
                <a:gd name="T75" fmla="*/ 160 h 355"/>
                <a:gd name="T76" fmla="*/ 115 w 1735"/>
                <a:gd name="T77" fmla="*/ 124 h 355"/>
                <a:gd name="T78" fmla="*/ 144 w 1735"/>
                <a:gd name="T79" fmla="*/ 85 h 355"/>
                <a:gd name="T80" fmla="*/ 174 w 1735"/>
                <a:gd name="T81" fmla="*/ 43 h 355"/>
                <a:gd name="T82" fmla="*/ 204 w 1735"/>
                <a:gd name="T8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5" h="355">
                  <a:moveTo>
                    <a:pt x="204" y="0"/>
                  </a:moveTo>
                  <a:lnTo>
                    <a:pt x="1523" y="0"/>
                  </a:lnTo>
                  <a:lnTo>
                    <a:pt x="1546" y="34"/>
                  </a:lnTo>
                  <a:lnTo>
                    <a:pt x="1570" y="67"/>
                  </a:lnTo>
                  <a:lnTo>
                    <a:pt x="1593" y="98"/>
                  </a:lnTo>
                  <a:lnTo>
                    <a:pt x="1616" y="129"/>
                  </a:lnTo>
                  <a:lnTo>
                    <a:pt x="1637" y="158"/>
                  </a:lnTo>
                  <a:lnTo>
                    <a:pt x="1655" y="186"/>
                  </a:lnTo>
                  <a:lnTo>
                    <a:pt x="1672" y="209"/>
                  </a:lnTo>
                  <a:lnTo>
                    <a:pt x="1685" y="229"/>
                  </a:lnTo>
                  <a:lnTo>
                    <a:pt x="1696" y="243"/>
                  </a:lnTo>
                  <a:lnTo>
                    <a:pt x="1713" y="270"/>
                  </a:lnTo>
                  <a:lnTo>
                    <a:pt x="1725" y="292"/>
                  </a:lnTo>
                  <a:lnTo>
                    <a:pt x="1732" y="309"/>
                  </a:lnTo>
                  <a:lnTo>
                    <a:pt x="1735" y="323"/>
                  </a:lnTo>
                  <a:lnTo>
                    <a:pt x="1734" y="335"/>
                  </a:lnTo>
                  <a:lnTo>
                    <a:pt x="1726" y="344"/>
                  </a:lnTo>
                  <a:lnTo>
                    <a:pt x="1714" y="351"/>
                  </a:lnTo>
                  <a:lnTo>
                    <a:pt x="1696" y="355"/>
                  </a:lnTo>
                  <a:lnTo>
                    <a:pt x="84" y="355"/>
                  </a:lnTo>
                  <a:lnTo>
                    <a:pt x="82" y="355"/>
                  </a:lnTo>
                  <a:lnTo>
                    <a:pt x="77" y="355"/>
                  </a:lnTo>
                  <a:lnTo>
                    <a:pt x="69" y="355"/>
                  </a:lnTo>
                  <a:lnTo>
                    <a:pt x="60" y="355"/>
                  </a:lnTo>
                  <a:lnTo>
                    <a:pt x="49" y="355"/>
                  </a:lnTo>
                  <a:lnTo>
                    <a:pt x="39" y="352"/>
                  </a:lnTo>
                  <a:lnTo>
                    <a:pt x="28" y="349"/>
                  </a:lnTo>
                  <a:lnTo>
                    <a:pt x="18" y="344"/>
                  </a:lnTo>
                  <a:lnTo>
                    <a:pt x="10" y="338"/>
                  </a:lnTo>
                  <a:lnTo>
                    <a:pt x="4" y="330"/>
                  </a:lnTo>
                  <a:lnTo>
                    <a:pt x="0" y="318"/>
                  </a:lnTo>
                  <a:lnTo>
                    <a:pt x="0" y="305"/>
                  </a:lnTo>
                  <a:lnTo>
                    <a:pt x="4" y="289"/>
                  </a:lnTo>
                  <a:lnTo>
                    <a:pt x="11" y="270"/>
                  </a:lnTo>
                  <a:lnTo>
                    <a:pt x="26" y="246"/>
                  </a:lnTo>
                  <a:lnTo>
                    <a:pt x="43" y="221"/>
                  </a:lnTo>
                  <a:lnTo>
                    <a:pt x="64" y="192"/>
                  </a:lnTo>
                  <a:lnTo>
                    <a:pt x="88" y="160"/>
                  </a:lnTo>
                  <a:lnTo>
                    <a:pt x="115" y="124"/>
                  </a:lnTo>
                  <a:lnTo>
                    <a:pt x="144" y="85"/>
                  </a:lnTo>
                  <a:lnTo>
                    <a:pt x="174" y="43"/>
                  </a:lnTo>
                  <a:lnTo>
                    <a:pt x="204" y="0"/>
                  </a:lnTo>
                  <a:close/>
                </a:path>
              </a:pathLst>
            </a:custGeom>
            <a:solidFill>
              <a:schemeClr val="accent5">
                <a:lumMod val="75000"/>
              </a:schemeClr>
            </a:solidFill>
            <a:ln w="0">
              <a:noFill/>
              <a:prstDash val="solid"/>
              <a:round/>
              <a:headEnd/>
              <a:tailEnd/>
            </a:ln>
            <a:effectLst>
              <a:innerShdw blurRad="203200" dist="50800" dir="10800000">
                <a:prstClr val="black">
                  <a:alpha val="29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2" name="Freeform 41"/>
            <p:cNvSpPr>
              <a:spLocks/>
            </p:cNvSpPr>
            <p:nvPr/>
          </p:nvSpPr>
          <p:spPr bwMode="auto">
            <a:xfrm>
              <a:off x="8532687" y="2492657"/>
              <a:ext cx="779219" cy="880812"/>
            </a:xfrm>
            <a:custGeom>
              <a:avLst/>
              <a:gdLst>
                <a:gd name="T0" fmla="*/ 0 w 609"/>
                <a:gd name="T1" fmla="*/ 0 h 714"/>
                <a:gd name="T2" fmla="*/ 609 w 609"/>
                <a:gd name="T3" fmla="*/ 0 h 714"/>
                <a:gd name="T4" fmla="*/ 597 w 609"/>
                <a:gd name="T5" fmla="*/ 84 h 714"/>
                <a:gd name="T6" fmla="*/ 586 w 609"/>
                <a:gd name="T7" fmla="*/ 174 h 714"/>
                <a:gd name="T8" fmla="*/ 579 w 609"/>
                <a:gd name="T9" fmla="*/ 269 h 714"/>
                <a:gd name="T10" fmla="*/ 572 w 609"/>
                <a:gd name="T11" fmla="*/ 367 h 714"/>
                <a:gd name="T12" fmla="*/ 571 w 609"/>
                <a:gd name="T13" fmla="*/ 471 h 714"/>
                <a:gd name="T14" fmla="*/ 571 w 609"/>
                <a:gd name="T15" fmla="*/ 581 h 714"/>
                <a:gd name="T16" fmla="*/ 575 w 609"/>
                <a:gd name="T17" fmla="*/ 697 h 714"/>
                <a:gd name="T18" fmla="*/ 576 w 609"/>
                <a:gd name="T19" fmla="*/ 714 h 714"/>
                <a:gd name="T20" fmla="*/ 42 w 609"/>
                <a:gd name="T21" fmla="*/ 714 h 714"/>
                <a:gd name="T22" fmla="*/ 43 w 609"/>
                <a:gd name="T23" fmla="*/ 619 h 714"/>
                <a:gd name="T24" fmla="*/ 42 w 609"/>
                <a:gd name="T25" fmla="*/ 520 h 714"/>
                <a:gd name="T26" fmla="*/ 39 w 609"/>
                <a:gd name="T27" fmla="*/ 417 h 714"/>
                <a:gd name="T28" fmla="*/ 34 w 609"/>
                <a:gd name="T29" fmla="*/ 309 h 714"/>
                <a:gd name="T30" fmla="*/ 26 w 609"/>
                <a:gd name="T31" fmla="*/ 197 h 714"/>
                <a:gd name="T32" fmla="*/ 26 w 609"/>
                <a:gd name="T33" fmla="*/ 193 h 714"/>
                <a:gd name="T34" fmla="*/ 26 w 609"/>
                <a:gd name="T35" fmla="*/ 180 h 714"/>
                <a:gd name="T36" fmla="*/ 24 w 609"/>
                <a:gd name="T37" fmla="*/ 159 h 714"/>
                <a:gd name="T38" fmla="*/ 21 w 609"/>
                <a:gd name="T39" fmla="*/ 131 h 714"/>
                <a:gd name="T40" fmla="*/ 16 w 609"/>
                <a:gd name="T41" fmla="*/ 94 h 714"/>
                <a:gd name="T42" fmla="*/ 9 w 609"/>
                <a:gd name="T43" fmla="*/ 51 h 714"/>
                <a:gd name="T44" fmla="*/ 0 w 609"/>
                <a:gd name="T45"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9" h="714">
                  <a:moveTo>
                    <a:pt x="0" y="0"/>
                  </a:moveTo>
                  <a:lnTo>
                    <a:pt x="609" y="0"/>
                  </a:lnTo>
                  <a:lnTo>
                    <a:pt x="597" y="84"/>
                  </a:lnTo>
                  <a:lnTo>
                    <a:pt x="586" y="174"/>
                  </a:lnTo>
                  <a:lnTo>
                    <a:pt x="579" y="269"/>
                  </a:lnTo>
                  <a:lnTo>
                    <a:pt x="572" y="367"/>
                  </a:lnTo>
                  <a:lnTo>
                    <a:pt x="571" y="471"/>
                  </a:lnTo>
                  <a:lnTo>
                    <a:pt x="571" y="581"/>
                  </a:lnTo>
                  <a:lnTo>
                    <a:pt x="575" y="697"/>
                  </a:lnTo>
                  <a:lnTo>
                    <a:pt x="576" y="714"/>
                  </a:lnTo>
                  <a:lnTo>
                    <a:pt x="42" y="714"/>
                  </a:lnTo>
                  <a:lnTo>
                    <a:pt x="43" y="619"/>
                  </a:lnTo>
                  <a:lnTo>
                    <a:pt x="42" y="520"/>
                  </a:lnTo>
                  <a:lnTo>
                    <a:pt x="39" y="417"/>
                  </a:lnTo>
                  <a:lnTo>
                    <a:pt x="34" y="309"/>
                  </a:lnTo>
                  <a:lnTo>
                    <a:pt x="26" y="197"/>
                  </a:lnTo>
                  <a:lnTo>
                    <a:pt x="26" y="193"/>
                  </a:lnTo>
                  <a:lnTo>
                    <a:pt x="26" y="180"/>
                  </a:lnTo>
                  <a:lnTo>
                    <a:pt x="24" y="159"/>
                  </a:lnTo>
                  <a:lnTo>
                    <a:pt x="21" y="131"/>
                  </a:lnTo>
                  <a:lnTo>
                    <a:pt x="16" y="94"/>
                  </a:lnTo>
                  <a:lnTo>
                    <a:pt x="9" y="51"/>
                  </a:lnTo>
                  <a:lnTo>
                    <a:pt x="0" y="0"/>
                  </a:lnTo>
                  <a:close/>
                </a:path>
              </a:pathLst>
            </a:custGeom>
            <a:gradFill>
              <a:gsLst>
                <a:gs pos="0">
                  <a:schemeClr val="accent2">
                    <a:lumMod val="50000"/>
                  </a:schemeClr>
                </a:gs>
                <a:gs pos="15000">
                  <a:schemeClr val="accent2">
                    <a:lumMod val="75000"/>
                  </a:schemeClr>
                </a:gs>
                <a:gs pos="34000">
                  <a:schemeClr val="accent2"/>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3" name="Freeform 42"/>
            <p:cNvSpPr>
              <a:spLocks/>
            </p:cNvSpPr>
            <p:nvPr/>
          </p:nvSpPr>
          <p:spPr bwMode="auto">
            <a:xfrm>
              <a:off x="8192339" y="1565016"/>
              <a:ext cx="1458636" cy="927641"/>
            </a:xfrm>
            <a:custGeom>
              <a:avLst/>
              <a:gdLst>
                <a:gd name="T0" fmla="*/ 0 w 1140"/>
                <a:gd name="T1" fmla="*/ 0 h 725"/>
                <a:gd name="T2" fmla="*/ 1140 w 1140"/>
                <a:gd name="T3" fmla="*/ 0 h 725"/>
                <a:gd name="T4" fmla="*/ 1137 w 1140"/>
                <a:gd name="T5" fmla="*/ 3 h 725"/>
                <a:gd name="T6" fmla="*/ 1133 w 1140"/>
                <a:gd name="T7" fmla="*/ 8 h 725"/>
                <a:gd name="T8" fmla="*/ 1127 w 1140"/>
                <a:gd name="T9" fmla="*/ 17 h 725"/>
                <a:gd name="T10" fmla="*/ 1117 w 1140"/>
                <a:gd name="T11" fmla="*/ 31 h 725"/>
                <a:gd name="T12" fmla="*/ 1106 w 1140"/>
                <a:gd name="T13" fmla="*/ 48 h 725"/>
                <a:gd name="T14" fmla="*/ 1090 w 1140"/>
                <a:gd name="T15" fmla="*/ 77 h 725"/>
                <a:gd name="T16" fmla="*/ 1070 w 1140"/>
                <a:gd name="T17" fmla="*/ 111 h 725"/>
                <a:gd name="T18" fmla="*/ 1049 w 1140"/>
                <a:gd name="T19" fmla="*/ 152 h 725"/>
                <a:gd name="T20" fmla="*/ 1027 w 1140"/>
                <a:gd name="T21" fmla="*/ 199 h 725"/>
                <a:gd name="T22" fmla="*/ 1003 w 1140"/>
                <a:gd name="T23" fmla="*/ 254 h 725"/>
                <a:gd name="T24" fmla="*/ 980 w 1140"/>
                <a:gd name="T25" fmla="*/ 314 h 725"/>
                <a:gd name="T26" fmla="*/ 957 w 1140"/>
                <a:gd name="T27" fmla="*/ 382 h 725"/>
                <a:gd name="T28" fmla="*/ 934 w 1140"/>
                <a:gd name="T29" fmla="*/ 458 h 725"/>
                <a:gd name="T30" fmla="*/ 913 w 1140"/>
                <a:gd name="T31" fmla="*/ 539 h 725"/>
                <a:gd name="T32" fmla="*/ 893 w 1140"/>
                <a:gd name="T33" fmla="*/ 628 h 725"/>
                <a:gd name="T34" fmla="*/ 875 w 1140"/>
                <a:gd name="T35" fmla="*/ 725 h 725"/>
                <a:gd name="T36" fmla="*/ 266 w 1140"/>
                <a:gd name="T37" fmla="*/ 725 h 725"/>
                <a:gd name="T38" fmla="*/ 254 w 1140"/>
                <a:gd name="T39" fmla="*/ 672 h 725"/>
                <a:gd name="T40" fmla="*/ 238 w 1140"/>
                <a:gd name="T41" fmla="*/ 613 h 725"/>
                <a:gd name="T42" fmla="*/ 221 w 1140"/>
                <a:gd name="T43" fmla="*/ 547 h 725"/>
                <a:gd name="T44" fmla="*/ 199 w 1140"/>
                <a:gd name="T45" fmla="*/ 476 h 725"/>
                <a:gd name="T46" fmla="*/ 173 w 1140"/>
                <a:gd name="T47" fmla="*/ 402 h 725"/>
                <a:gd name="T48" fmla="*/ 143 w 1140"/>
                <a:gd name="T49" fmla="*/ 321 h 725"/>
                <a:gd name="T50" fmla="*/ 109 w 1140"/>
                <a:gd name="T51" fmla="*/ 234 h 725"/>
                <a:gd name="T52" fmla="*/ 69 w 1140"/>
                <a:gd name="T53" fmla="*/ 144 h 725"/>
                <a:gd name="T54" fmla="*/ 23 w 1140"/>
                <a:gd name="T55" fmla="*/ 48 h 725"/>
                <a:gd name="T56" fmla="*/ 0 w 1140"/>
                <a:gd name="T5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0" h="725">
                  <a:moveTo>
                    <a:pt x="0" y="0"/>
                  </a:moveTo>
                  <a:lnTo>
                    <a:pt x="1140" y="0"/>
                  </a:lnTo>
                  <a:lnTo>
                    <a:pt x="1137" y="3"/>
                  </a:lnTo>
                  <a:lnTo>
                    <a:pt x="1133" y="8"/>
                  </a:lnTo>
                  <a:lnTo>
                    <a:pt x="1127" y="17"/>
                  </a:lnTo>
                  <a:lnTo>
                    <a:pt x="1117" y="31"/>
                  </a:lnTo>
                  <a:lnTo>
                    <a:pt x="1106" y="48"/>
                  </a:lnTo>
                  <a:lnTo>
                    <a:pt x="1090" y="77"/>
                  </a:lnTo>
                  <a:lnTo>
                    <a:pt x="1070" y="111"/>
                  </a:lnTo>
                  <a:lnTo>
                    <a:pt x="1049" y="152"/>
                  </a:lnTo>
                  <a:lnTo>
                    <a:pt x="1027" y="199"/>
                  </a:lnTo>
                  <a:lnTo>
                    <a:pt x="1003" y="254"/>
                  </a:lnTo>
                  <a:lnTo>
                    <a:pt x="980" y="314"/>
                  </a:lnTo>
                  <a:lnTo>
                    <a:pt x="957" y="382"/>
                  </a:lnTo>
                  <a:lnTo>
                    <a:pt x="934" y="458"/>
                  </a:lnTo>
                  <a:lnTo>
                    <a:pt x="913" y="539"/>
                  </a:lnTo>
                  <a:lnTo>
                    <a:pt x="893" y="628"/>
                  </a:lnTo>
                  <a:lnTo>
                    <a:pt x="875" y="725"/>
                  </a:lnTo>
                  <a:lnTo>
                    <a:pt x="266" y="725"/>
                  </a:lnTo>
                  <a:lnTo>
                    <a:pt x="254" y="672"/>
                  </a:lnTo>
                  <a:lnTo>
                    <a:pt x="238" y="613"/>
                  </a:lnTo>
                  <a:lnTo>
                    <a:pt x="221" y="547"/>
                  </a:lnTo>
                  <a:lnTo>
                    <a:pt x="199" y="476"/>
                  </a:lnTo>
                  <a:lnTo>
                    <a:pt x="173" y="402"/>
                  </a:lnTo>
                  <a:lnTo>
                    <a:pt x="143" y="321"/>
                  </a:lnTo>
                  <a:lnTo>
                    <a:pt x="109" y="234"/>
                  </a:lnTo>
                  <a:lnTo>
                    <a:pt x="69" y="144"/>
                  </a:lnTo>
                  <a:lnTo>
                    <a:pt x="23" y="48"/>
                  </a:lnTo>
                  <a:lnTo>
                    <a:pt x="0" y="0"/>
                  </a:lnTo>
                  <a:close/>
                </a:path>
              </a:pathLst>
            </a:custGeom>
            <a:gradFill flip="none" rotWithShape="1">
              <a:gsLst>
                <a:gs pos="6000">
                  <a:schemeClr val="accent1">
                    <a:lumMod val="50000"/>
                  </a:schemeClr>
                </a:gs>
                <a:gs pos="24000">
                  <a:schemeClr val="accent1">
                    <a:lumMod val="75000"/>
                  </a:schemeClr>
                </a:gs>
                <a:gs pos="39000">
                  <a:schemeClr val="accent1"/>
                </a:gs>
              </a:gsLst>
              <a:lin ang="210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4" name="Freeform 43"/>
            <p:cNvSpPr>
              <a:spLocks/>
            </p:cNvSpPr>
            <p:nvPr/>
          </p:nvSpPr>
          <p:spPr bwMode="auto">
            <a:xfrm>
              <a:off x="8089977" y="4665346"/>
              <a:ext cx="1659519" cy="240547"/>
            </a:xfrm>
            <a:custGeom>
              <a:avLst/>
              <a:gdLst>
                <a:gd name="T0" fmla="*/ 76 w 1297"/>
                <a:gd name="T1" fmla="*/ 0 h 188"/>
                <a:gd name="T2" fmla="*/ 1221 w 1297"/>
                <a:gd name="T3" fmla="*/ 0 h 188"/>
                <a:gd name="T4" fmla="*/ 1245 w 1297"/>
                <a:gd name="T5" fmla="*/ 4 h 188"/>
                <a:gd name="T6" fmla="*/ 1266 w 1297"/>
                <a:gd name="T7" fmla="*/ 14 h 188"/>
                <a:gd name="T8" fmla="*/ 1281 w 1297"/>
                <a:gd name="T9" fmla="*/ 30 h 188"/>
                <a:gd name="T10" fmla="*/ 1293 w 1297"/>
                <a:gd name="T11" fmla="*/ 51 h 188"/>
                <a:gd name="T12" fmla="*/ 1297 w 1297"/>
                <a:gd name="T13" fmla="*/ 76 h 188"/>
                <a:gd name="T14" fmla="*/ 1297 w 1297"/>
                <a:gd name="T15" fmla="*/ 112 h 188"/>
                <a:gd name="T16" fmla="*/ 1293 w 1297"/>
                <a:gd name="T17" fmla="*/ 137 h 188"/>
                <a:gd name="T18" fmla="*/ 1281 w 1297"/>
                <a:gd name="T19" fmla="*/ 158 h 188"/>
                <a:gd name="T20" fmla="*/ 1266 w 1297"/>
                <a:gd name="T21" fmla="*/ 174 h 188"/>
                <a:gd name="T22" fmla="*/ 1245 w 1297"/>
                <a:gd name="T23" fmla="*/ 184 h 188"/>
                <a:gd name="T24" fmla="*/ 1221 w 1297"/>
                <a:gd name="T25" fmla="*/ 188 h 188"/>
                <a:gd name="T26" fmla="*/ 76 w 1297"/>
                <a:gd name="T27" fmla="*/ 188 h 188"/>
                <a:gd name="T28" fmla="*/ 52 w 1297"/>
                <a:gd name="T29" fmla="*/ 184 h 188"/>
                <a:gd name="T30" fmla="*/ 31 w 1297"/>
                <a:gd name="T31" fmla="*/ 174 h 188"/>
                <a:gd name="T32" fmla="*/ 15 w 1297"/>
                <a:gd name="T33" fmla="*/ 158 h 188"/>
                <a:gd name="T34" fmla="*/ 4 w 1297"/>
                <a:gd name="T35" fmla="*/ 137 h 188"/>
                <a:gd name="T36" fmla="*/ 0 w 1297"/>
                <a:gd name="T37" fmla="*/ 112 h 188"/>
                <a:gd name="T38" fmla="*/ 0 w 1297"/>
                <a:gd name="T39" fmla="*/ 76 h 188"/>
                <a:gd name="T40" fmla="*/ 4 w 1297"/>
                <a:gd name="T41" fmla="*/ 51 h 188"/>
                <a:gd name="T42" fmla="*/ 15 w 1297"/>
                <a:gd name="T43" fmla="*/ 30 h 188"/>
                <a:gd name="T44" fmla="*/ 31 w 1297"/>
                <a:gd name="T45" fmla="*/ 14 h 188"/>
                <a:gd name="T46" fmla="*/ 52 w 1297"/>
                <a:gd name="T47" fmla="*/ 4 h 188"/>
                <a:gd name="T48" fmla="*/ 76 w 1297"/>
                <a:gd name="T4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97" h="188">
                  <a:moveTo>
                    <a:pt x="76" y="0"/>
                  </a:moveTo>
                  <a:lnTo>
                    <a:pt x="1221" y="0"/>
                  </a:lnTo>
                  <a:lnTo>
                    <a:pt x="1245" y="4"/>
                  </a:lnTo>
                  <a:lnTo>
                    <a:pt x="1266" y="14"/>
                  </a:lnTo>
                  <a:lnTo>
                    <a:pt x="1281" y="30"/>
                  </a:lnTo>
                  <a:lnTo>
                    <a:pt x="1293" y="51"/>
                  </a:lnTo>
                  <a:lnTo>
                    <a:pt x="1297" y="76"/>
                  </a:lnTo>
                  <a:lnTo>
                    <a:pt x="1297" y="112"/>
                  </a:lnTo>
                  <a:lnTo>
                    <a:pt x="1293" y="137"/>
                  </a:lnTo>
                  <a:lnTo>
                    <a:pt x="1281" y="158"/>
                  </a:lnTo>
                  <a:lnTo>
                    <a:pt x="1266" y="174"/>
                  </a:lnTo>
                  <a:lnTo>
                    <a:pt x="1245" y="184"/>
                  </a:lnTo>
                  <a:lnTo>
                    <a:pt x="1221" y="188"/>
                  </a:lnTo>
                  <a:lnTo>
                    <a:pt x="76" y="188"/>
                  </a:lnTo>
                  <a:lnTo>
                    <a:pt x="52" y="184"/>
                  </a:lnTo>
                  <a:lnTo>
                    <a:pt x="31" y="174"/>
                  </a:lnTo>
                  <a:lnTo>
                    <a:pt x="15" y="158"/>
                  </a:lnTo>
                  <a:lnTo>
                    <a:pt x="4" y="137"/>
                  </a:lnTo>
                  <a:lnTo>
                    <a:pt x="0" y="112"/>
                  </a:lnTo>
                  <a:lnTo>
                    <a:pt x="0" y="76"/>
                  </a:lnTo>
                  <a:lnTo>
                    <a:pt x="4" y="51"/>
                  </a:lnTo>
                  <a:lnTo>
                    <a:pt x="15" y="30"/>
                  </a:lnTo>
                  <a:lnTo>
                    <a:pt x="31" y="14"/>
                  </a:lnTo>
                  <a:lnTo>
                    <a:pt x="52" y="4"/>
                  </a:lnTo>
                  <a:lnTo>
                    <a:pt x="76" y="0"/>
                  </a:lnTo>
                  <a:close/>
                </a:path>
              </a:pathLst>
            </a:custGeom>
            <a:solidFill>
              <a:schemeClr val="accent4"/>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5" name="Freeform 44"/>
            <p:cNvSpPr>
              <a:spLocks/>
            </p:cNvSpPr>
            <p:nvPr/>
          </p:nvSpPr>
          <p:spPr bwMode="auto">
            <a:xfrm>
              <a:off x="8269108" y="2899539"/>
              <a:ext cx="1301257" cy="203442"/>
            </a:xfrm>
            <a:custGeom>
              <a:avLst/>
              <a:gdLst>
                <a:gd name="T0" fmla="*/ 76 w 1017"/>
                <a:gd name="T1" fmla="*/ 0 h 159"/>
                <a:gd name="T2" fmla="*/ 941 w 1017"/>
                <a:gd name="T3" fmla="*/ 0 h 159"/>
                <a:gd name="T4" fmla="*/ 964 w 1017"/>
                <a:gd name="T5" fmla="*/ 4 h 159"/>
                <a:gd name="T6" fmla="*/ 985 w 1017"/>
                <a:gd name="T7" fmla="*/ 15 h 159"/>
                <a:gd name="T8" fmla="*/ 1002 w 1017"/>
                <a:gd name="T9" fmla="*/ 30 h 159"/>
                <a:gd name="T10" fmla="*/ 1013 w 1017"/>
                <a:gd name="T11" fmla="*/ 51 h 159"/>
                <a:gd name="T12" fmla="*/ 1017 w 1017"/>
                <a:gd name="T13" fmla="*/ 75 h 159"/>
                <a:gd name="T14" fmla="*/ 1017 w 1017"/>
                <a:gd name="T15" fmla="*/ 83 h 159"/>
                <a:gd name="T16" fmla="*/ 1013 w 1017"/>
                <a:gd name="T17" fmla="*/ 106 h 159"/>
                <a:gd name="T18" fmla="*/ 1002 w 1017"/>
                <a:gd name="T19" fmla="*/ 127 h 159"/>
                <a:gd name="T20" fmla="*/ 985 w 1017"/>
                <a:gd name="T21" fmla="*/ 144 h 159"/>
                <a:gd name="T22" fmla="*/ 964 w 1017"/>
                <a:gd name="T23" fmla="*/ 155 h 159"/>
                <a:gd name="T24" fmla="*/ 941 w 1017"/>
                <a:gd name="T25" fmla="*/ 159 h 159"/>
                <a:gd name="T26" fmla="*/ 76 w 1017"/>
                <a:gd name="T27" fmla="*/ 159 h 159"/>
                <a:gd name="T28" fmla="*/ 53 w 1017"/>
                <a:gd name="T29" fmla="*/ 155 h 159"/>
                <a:gd name="T30" fmla="*/ 32 w 1017"/>
                <a:gd name="T31" fmla="*/ 144 h 159"/>
                <a:gd name="T32" fmla="*/ 16 w 1017"/>
                <a:gd name="T33" fmla="*/ 127 h 159"/>
                <a:gd name="T34" fmla="*/ 4 w 1017"/>
                <a:gd name="T35" fmla="*/ 106 h 159"/>
                <a:gd name="T36" fmla="*/ 0 w 1017"/>
                <a:gd name="T37" fmla="*/ 83 h 159"/>
                <a:gd name="T38" fmla="*/ 0 w 1017"/>
                <a:gd name="T39" fmla="*/ 75 h 159"/>
                <a:gd name="T40" fmla="*/ 4 w 1017"/>
                <a:gd name="T41" fmla="*/ 51 h 159"/>
                <a:gd name="T42" fmla="*/ 16 w 1017"/>
                <a:gd name="T43" fmla="*/ 30 h 159"/>
                <a:gd name="T44" fmla="*/ 32 w 1017"/>
                <a:gd name="T45" fmla="*/ 15 h 159"/>
                <a:gd name="T46" fmla="*/ 53 w 1017"/>
                <a:gd name="T47" fmla="*/ 4 h 159"/>
                <a:gd name="T48" fmla="*/ 76 w 1017"/>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7" h="159">
                  <a:moveTo>
                    <a:pt x="76" y="0"/>
                  </a:moveTo>
                  <a:lnTo>
                    <a:pt x="941" y="0"/>
                  </a:lnTo>
                  <a:lnTo>
                    <a:pt x="964" y="4"/>
                  </a:lnTo>
                  <a:lnTo>
                    <a:pt x="985" y="15"/>
                  </a:lnTo>
                  <a:lnTo>
                    <a:pt x="1002" y="30"/>
                  </a:lnTo>
                  <a:lnTo>
                    <a:pt x="1013" y="51"/>
                  </a:lnTo>
                  <a:lnTo>
                    <a:pt x="1017" y="75"/>
                  </a:lnTo>
                  <a:lnTo>
                    <a:pt x="1017" y="83"/>
                  </a:lnTo>
                  <a:lnTo>
                    <a:pt x="1013" y="106"/>
                  </a:lnTo>
                  <a:lnTo>
                    <a:pt x="1002" y="127"/>
                  </a:lnTo>
                  <a:lnTo>
                    <a:pt x="985" y="144"/>
                  </a:lnTo>
                  <a:lnTo>
                    <a:pt x="964" y="155"/>
                  </a:lnTo>
                  <a:lnTo>
                    <a:pt x="941" y="159"/>
                  </a:lnTo>
                  <a:lnTo>
                    <a:pt x="76" y="159"/>
                  </a:lnTo>
                  <a:lnTo>
                    <a:pt x="53" y="155"/>
                  </a:lnTo>
                  <a:lnTo>
                    <a:pt x="32" y="144"/>
                  </a:lnTo>
                  <a:lnTo>
                    <a:pt x="16" y="127"/>
                  </a:lnTo>
                  <a:lnTo>
                    <a:pt x="4" y="106"/>
                  </a:lnTo>
                  <a:lnTo>
                    <a:pt x="0" y="83"/>
                  </a:lnTo>
                  <a:lnTo>
                    <a:pt x="0" y="75"/>
                  </a:lnTo>
                  <a:lnTo>
                    <a:pt x="4" y="51"/>
                  </a:lnTo>
                  <a:lnTo>
                    <a:pt x="16" y="30"/>
                  </a:lnTo>
                  <a:lnTo>
                    <a:pt x="32" y="15"/>
                  </a:lnTo>
                  <a:lnTo>
                    <a:pt x="53" y="4"/>
                  </a:lnTo>
                  <a:lnTo>
                    <a:pt x="76" y="0"/>
                  </a:lnTo>
                  <a:close/>
                </a:path>
              </a:pathLst>
            </a:custGeom>
            <a:solidFill>
              <a:schemeClr val="accent2"/>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74" name="Freeform 73"/>
          <p:cNvSpPr>
            <a:spLocks/>
          </p:cNvSpPr>
          <p:nvPr/>
        </p:nvSpPr>
        <p:spPr bwMode="auto">
          <a:xfrm>
            <a:off x="8717159" y="1012475"/>
            <a:ext cx="474627" cy="553731"/>
          </a:xfrm>
          <a:custGeom>
            <a:avLst/>
            <a:gdLst>
              <a:gd name="T0" fmla="*/ 83 w 378"/>
              <a:gd name="T1" fmla="*/ 0 h 441"/>
              <a:gd name="T2" fmla="*/ 294 w 378"/>
              <a:gd name="T3" fmla="*/ 0 h 441"/>
              <a:gd name="T4" fmla="*/ 244 w 378"/>
              <a:gd name="T5" fmla="*/ 140 h 441"/>
              <a:gd name="T6" fmla="*/ 378 w 378"/>
              <a:gd name="T7" fmla="*/ 140 h 441"/>
              <a:gd name="T8" fmla="*/ 378 w 378"/>
              <a:gd name="T9" fmla="*/ 299 h 441"/>
              <a:gd name="T10" fmla="*/ 240 w 378"/>
              <a:gd name="T11" fmla="*/ 299 h 441"/>
              <a:gd name="T12" fmla="*/ 294 w 378"/>
              <a:gd name="T13" fmla="*/ 441 h 441"/>
              <a:gd name="T14" fmla="*/ 83 w 378"/>
              <a:gd name="T15" fmla="*/ 441 h 441"/>
              <a:gd name="T16" fmla="*/ 134 w 378"/>
              <a:gd name="T17" fmla="*/ 299 h 441"/>
              <a:gd name="T18" fmla="*/ 0 w 378"/>
              <a:gd name="T19" fmla="*/ 299 h 441"/>
              <a:gd name="T20" fmla="*/ 0 w 378"/>
              <a:gd name="T21" fmla="*/ 140 h 441"/>
              <a:gd name="T22" fmla="*/ 135 w 378"/>
              <a:gd name="T23" fmla="*/ 140 h 441"/>
              <a:gd name="T24" fmla="*/ 83 w 378"/>
              <a:gd name="T25"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441">
                <a:moveTo>
                  <a:pt x="83" y="0"/>
                </a:moveTo>
                <a:lnTo>
                  <a:pt x="294" y="0"/>
                </a:lnTo>
                <a:lnTo>
                  <a:pt x="244" y="140"/>
                </a:lnTo>
                <a:lnTo>
                  <a:pt x="378" y="140"/>
                </a:lnTo>
                <a:lnTo>
                  <a:pt x="378" y="299"/>
                </a:lnTo>
                <a:lnTo>
                  <a:pt x="240" y="299"/>
                </a:lnTo>
                <a:lnTo>
                  <a:pt x="294" y="441"/>
                </a:lnTo>
                <a:lnTo>
                  <a:pt x="83" y="441"/>
                </a:lnTo>
                <a:lnTo>
                  <a:pt x="134" y="299"/>
                </a:lnTo>
                <a:lnTo>
                  <a:pt x="0" y="299"/>
                </a:lnTo>
                <a:lnTo>
                  <a:pt x="0" y="140"/>
                </a:lnTo>
                <a:lnTo>
                  <a:pt x="135" y="140"/>
                </a:lnTo>
                <a:lnTo>
                  <a:pt x="8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 name="Multiply 4"/>
          <p:cNvSpPr/>
          <p:nvPr/>
        </p:nvSpPr>
        <p:spPr>
          <a:xfrm>
            <a:off x="2279361" y="1775803"/>
            <a:ext cx="701775" cy="960263"/>
          </a:xfrm>
          <a:prstGeom prst="mathMultiply">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0383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35260"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8" name="Title 3">
            <a:extLst>
              <a:ext uri="{FF2B5EF4-FFF2-40B4-BE49-F238E27FC236}">
                <a16:creationId xmlns="" xmlns:a16="http://schemas.microsoft.com/office/drawing/2014/main" id="{F07FC580-E2AB-4C55-8C95-D5E077A1D127}"/>
              </a:ext>
            </a:extLst>
          </p:cNvPr>
          <p:cNvSpPr txBox="1">
            <a:spLocks/>
          </p:cNvSpPr>
          <p:nvPr/>
        </p:nvSpPr>
        <p:spPr>
          <a:xfrm>
            <a:off x="248516" y="12238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ABAP Test Cockpit ( ATC )</a:t>
            </a:r>
          </a:p>
        </p:txBody>
      </p:sp>
      <p:sp>
        <p:nvSpPr>
          <p:cNvPr id="9" name="Rectangle 8"/>
          <p:cNvSpPr/>
          <p:nvPr/>
        </p:nvSpPr>
        <p:spPr>
          <a:xfrm>
            <a:off x="267575" y="809112"/>
            <a:ext cx="11113103" cy="923330"/>
          </a:xfrm>
          <a:prstGeom prst="rect">
            <a:avLst/>
          </a:prstGeom>
        </p:spPr>
        <p:txBody>
          <a:bodyPr wrap="square">
            <a:spAutoFit/>
          </a:bodyPr>
          <a:lstStyle/>
          <a:p>
            <a:r>
              <a:rPr lang="en-US" dirty="0">
                <a:solidFill>
                  <a:srgbClr val="202124"/>
                </a:solidFill>
              </a:rPr>
              <a:t>ABAP Test Cockpit (</a:t>
            </a:r>
            <a:r>
              <a:rPr lang="en-US" b="1" dirty="0">
                <a:solidFill>
                  <a:srgbClr val="202124"/>
                </a:solidFill>
              </a:rPr>
              <a:t>ATC</a:t>
            </a:r>
            <a:r>
              <a:rPr lang="en-US" dirty="0">
                <a:solidFill>
                  <a:srgbClr val="202124"/>
                </a:solidFill>
              </a:rPr>
              <a:t>) is an </a:t>
            </a:r>
            <a:r>
              <a:rPr lang="en-US" b="1" dirty="0">
                <a:solidFill>
                  <a:srgbClr val="202124"/>
                </a:solidFill>
              </a:rPr>
              <a:t>SAP</a:t>
            </a:r>
            <a:r>
              <a:rPr lang="en-US" dirty="0">
                <a:solidFill>
                  <a:srgbClr val="202124"/>
                </a:solidFill>
              </a:rPr>
              <a:t> new tool for ABAP programs quality checking. ... The ABAP Test Cockpit is directly integrated into the ABAP workbench as well as in the ABAP Development Tools for Eclipse and allows checking code from just within the development environment the ABAP developer is used to.</a:t>
            </a:r>
            <a:endParaRPr lang="en-US" dirty="0"/>
          </a:p>
        </p:txBody>
      </p:sp>
      <p:sp>
        <p:nvSpPr>
          <p:cNvPr id="10" name="Oval 9">
            <a:extLst>
              <a:ext uri="{FF2B5EF4-FFF2-40B4-BE49-F238E27FC236}">
                <a16:creationId xmlns="" xmlns:a16="http://schemas.microsoft.com/office/drawing/2014/main" id="{8BDC5455-D2E3-4A1A-98C8-296485731E1D}"/>
              </a:ext>
            </a:extLst>
          </p:cNvPr>
          <p:cNvSpPr/>
          <p:nvPr/>
        </p:nvSpPr>
        <p:spPr>
          <a:xfrm>
            <a:off x="1372659" y="2844817"/>
            <a:ext cx="2704978" cy="255357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27">
            <a:extLst>
              <a:ext uri="{FF2B5EF4-FFF2-40B4-BE49-F238E27FC236}">
                <a16:creationId xmlns="" xmlns:a16="http://schemas.microsoft.com/office/drawing/2014/main" id="{255119FB-DD8D-4611-992D-4B2C53067F4C}"/>
              </a:ext>
            </a:extLst>
          </p:cNvPr>
          <p:cNvSpPr/>
          <p:nvPr/>
        </p:nvSpPr>
        <p:spPr>
          <a:xfrm>
            <a:off x="2795072" y="2844817"/>
            <a:ext cx="1421260" cy="2553577"/>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 name="Oval 11">
            <a:extLst>
              <a:ext uri="{FF2B5EF4-FFF2-40B4-BE49-F238E27FC236}">
                <a16:creationId xmlns="" xmlns:a16="http://schemas.microsoft.com/office/drawing/2014/main" id="{E9D60B4C-D4E5-4474-A2CB-90B7C21A7A30}"/>
              </a:ext>
            </a:extLst>
          </p:cNvPr>
          <p:cNvSpPr/>
          <p:nvPr/>
        </p:nvSpPr>
        <p:spPr>
          <a:xfrm>
            <a:off x="1718450" y="3190599"/>
            <a:ext cx="2080829" cy="1964362"/>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4">
            <a:extLst>
              <a:ext uri="{FF2B5EF4-FFF2-40B4-BE49-F238E27FC236}">
                <a16:creationId xmlns="" xmlns:a16="http://schemas.microsoft.com/office/drawing/2014/main" id="{08256C70-FF62-46FE-A019-337CD402AEEC}"/>
              </a:ext>
            </a:extLst>
          </p:cNvPr>
          <p:cNvSpPr/>
          <p:nvPr/>
        </p:nvSpPr>
        <p:spPr>
          <a:xfrm>
            <a:off x="2795072" y="1936125"/>
            <a:ext cx="2172571" cy="410192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 xmlns:a16="http://schemas.microsoft.com/office/drawing/2014/main" id="{C5D65049-E553-44C5-8959-A3D9AB1E2EB3}"/>
              </a:ext>
            </a:extLst>
          </p:cNvPr>
          <p:cNvGrpSpPr/>
          <p:nvPr/>
        </p:nvGrpSpPr>
        <p:grpSpPr>
          <a:xfrm>
            <a:off x="2698681" y="1842668"/>
            <a:ext cx="173985" cy="4261168"/>
            <a:chOff x="2237993" y="928247"/>
            <a:chExt cx="192783" cy="5001506"/>
          </a:xfrm>
          <a:solidFill>
            <a:schemeClr val="accent5"/>
          </a:solidFill>
        </p:grpSpPr>
        <p:sp>
          <p:nvSpPr>
            <p:cNvPr id="16" name="Oval 15">
              <a:extLst>
                <a:ext uri="{FF2B5EF4-FFF2-40B4-BE49-F238E27FC236}">
                  <a16:creationId xmlns="" xmlns:a16="http://schemas.microsoft.com/office/drawing/2014/main" id="{25FE05C9-0B55-4CC6-A0B3-E89071E17FD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 xmlns:a16="http://schemas.microsoft.com/office/drawing/2014/main" id="{40DF8FDB-56D1-43FE-8EE6-BB8BF829386F}"/>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Oval 17">
            <a:extLst>
              <a:ext uri="{FF2B5EF4-FFF2-40B4-BE49-F238E27FC236}">
                <a16:creationId xmlns="" xmlns:a16="http://schemas.microsoft.com/office/drawing/2014/main" id="{028E5934-00C8-4427-9219-F745281B751B}"/>
              </a:ext>
            </a:extLst>
          </p:cNvPr>
          <p:cNvSpPr/>
          <p:nvPr/>
        </p:nvSpPr>
        <p:spPr>
          <a:xfrm>
            <a:off x="4505703" y="2652664"/>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9">
            <a:extLst>
              <a:ext uri="{FF2B5EF4-FFF2-40B4-BE49-F238E27FC236}">
                <a16:creationId xmlns="" xmlns:a16="http://schemas.microsoft.com/office/drawing/2014/main" id="{C9099170-C9A8-47CB-90E9-B37765C8689E}"/>
              </a:ext>
            </a:extLst>
          </p:cNvPr>
          <p:cNvSpPr/>
          <p:nvPr/>
        </p:nvSpPr>
        <p:spPr>
          <a:xfrm>
            <a:off x="5792298" y="1826084"/>
            <a:ext cx="5748226"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1">
            <a:extLst>
              <a:ext uri="{FF2B5EF4-FFF2-40B4-BE49-F238E27FC236}">
                <a16:creationId xmlns="" xmlns:a16="http://schemas.microsoft.com/office/drawing/2014/main" id="{D2BA3B8B-3EBE-446B-A9C7-EF625EDE9FCA}"/>
              </a:ext>
            </a:extLst>
          </p:cNvPr>
          <p:cNvSpPr/>
          <p:nvPr/>
        </p:nvSpPr>
        <p:spPr>
          <a:xfrm>
            <a:off x="5792299" y="6035878"/>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13">
            <a:extLst>
              <a:ext uri="{FF2B5EF4-FFF2-40B4-BE49-F238E27FC236}">
                <a16:creationId xmlns="" xmlns:a16="http://schemas.microsoft.com/office/drawing/2014/main" id="{3F8E9C6A-60BD-4B68-9CE8-01E1B25247BC}"/>
              </a:ext>
            </a:extLst>
          </p:cNvPr>
          <p:cNvSpPr/>
          <p:nvPr/>
        </p:nvSpPr>
        <p:spPr>
          <a:xfrm>
            <a:off x="6282492" y="2878533"/>
            <a:ext cx="4745725"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14">
            <a:extLst>
              <a:ext uri="{FF2B5EF4-FFF2-40B4-BE49-F238E27FC236}">
                <a16:creationId xmlns="" xmlns:a16="http://schemas.microsoft.com/office/drawing/2014/main" id="{E2052DC0-CD74-4D52-9B65-57DB28883222}"/>
              </a:ext>
            </a:extLst>
          </p:cNvPr>
          <p:cNvSpPr/>
          <p:nvPr/>
        </p:nvSpPr>
        <p:spPr>
          <a:xfrm>
            <a:off x="6282493" y="4983430"/>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15">
            <a:extLst>
              <a:ext uri="{FF2B5EF4-FFF2-40B4-BE49-F238E27FC236}">
                <a16:creationId xmlns="" xmlns:a16="http://schemas.microsoft.com/office/drawing/2014/main" id="{D5FECCD2-1256-4A53-B73B-0B87F7B30255}"/>
              </a:ext>
            </a:extLst>
          </p:cNvPr>
          <p:cNvSpPr/>
          <p:nvPr/>
        </p:nvSpPr>
        <p:spPr>
          <a:xfrm>
            <a:off x="6668992" y="3930981"/>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 xmlns:a16="http://schemas.microsoft.com/office/drawing/2014/main" id="{29892263-132A-4414-8B5C-DE6E1CBBF7D9}"/>
              </a:ext>
            </a:extLst>
          </p:cNvPr>
          <p:cNvSpPr/>
          <p:nvPr/>
        </p:nvSpPr>
        <p:spPr>
          <a:xfrm>
            <a:off x="5248320" y="1863832"/>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 xmlns:a16="http://schemas.microsoft.com/office/drawing/2014/main" id="{27A7B0D4-A0CF-4A37-B686-3E835C84D3F1}"/>
              </a:ext>
            </a:extLst>
          </p:cNvPr>
          <p:cNvSpPr/>
          <p:nvPr/>
        </p:nvSpPr>
        <p:spPr>
          <a:xfrm>
            <a:off x="5248320" y="6088129"/>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 xmlns:a16="http://schemas.microsoft.com/office/drawing/2014/main" id="{5DEE3D83-AADE-40B3-B987-D093C6FEC727}"/>
              </a:ext>
            </a:extLst>
          </p:cNvPr>
          <p:cNvSpPr/>
          <p:nvPr/>
        </p:nvSpPr>
        <p:spPr>
          <a:xfrm>
            <a:off x="5759945" y="2930784"/>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 xmlns:a16="http://schemas.microsoft.com/office/drawing/2014/main" id="{569547C7-EB36-490A-9D7C-8C0CBDDDFA06}"/>
              </a:ext>
            </a:extLst>
          </p:cNvPr>
          <p:cNvSpPr/>
          <p:nvPr/>
        </p:nvSpPr>
        <p:spPr>
          <a:xfrm>
            <a:off x="5759945" y="5035681"/>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 xmlns:a16="http://schemas.microsoft.com/office/drawing/2014/main" id="{EB782FF7-1B43-4572-AC63-F620D8DDA9CA}"/>
              </a:ext>
            </a:extLst>
          </p:cNvPr>
          <p:cNvSpPr/>
          <p:nvPr/>
        </p:nvSpPr>
        <p:spPr>
          <a:xfrm>
            <a:off x="6152851" y="3983232"/>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 xmlns:a16="http://schemas.microsoft.com/office/drawing/2014/main" id="{CE41E48C-B6A0-4004-A3F4-EACA3F5EB8CD}"/>
              </a:ext>
            </a:extLst>
          </p:cNvPr>
          <p:cNvSpPr/>
          <p:nvPr/>
        </p:nvSpPr>
        <p:spPr>
          <a:xfrm>
            <a:off x="4505703" y="5774554"/>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 xmlns:a16="http://schemas.microsoft.com/office/drawing/2014/main" id="{7C3E7E4A-6732-420C-9B11-EF39532025A7}"/>
              </a:ext>
            </a:extLst>
          </p:cNvPr>
          <p:cNvSpPr/>
          <p:nvPr/>
        </p:nvSpPr>
        <p:spPr>
          <a:xfrm>
            <a:off x="4967521" y="4994081"/>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 xmlns:a16="http://schemas.microsoft.com/office/drawing/2014/main" id="{E2D257B5-2D7A-4EDF-A1B5-F8F4562AF463}"/>
              </a:ext>
            </a:extLst>
          </p:cNvPr>
          <p:cNvSpPr/>
          <p:nvPr/>
        </p:nvSpPr>
        <p:spPr>
          <a:xfrm>
            <a:off x="4967521" y="3433136"/>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 xmlns:a16="http://schemas.microsoft.com/office/drawing/2014/main" id="{EBE11B83-E713-4F5F-8699-5C37372F972E}"/>
              </a:ext>
            </a:extLst>
          </p:cNvPr>
          <p:cNvSpPr/>
          <p:nvPr/>
        </p:nvSpPr>
        <p:spPr>
          <a:xfrm>
            <a:off x="5078357" y="4213608"/>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3" name="Straight Connector 32">
            <a:extLst>
              <a:ext uri="{FF2B5EF4-FFF2-40B4-BE49-F238E27FC236}">
                <a16:creationId xmlns="" xmlns:a16="http://schemas.microsoft.com/office/drawing/2014/main" id="{80B44335-AB22-4669-AC9B-1929B0F54470}"/>
              </a:ext>
            </a:extLst>
          </p:cNvPr>
          <p:cNvCxnSpPr/>
          <p:nvPr/>
        </p:nvCxnSpPr>
        <p:spPr>
          <a:xfrm flipV="1">
            <a:off x="4798270" y="2423978"/>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2BAF8865-90F3-4582-9F45-6A6229B7BA39}"/>
              </a:ext>
            </a:extLst>
          </p:cNvPr>
          <p:cNvCxnSpPr>
            <a:cxnSpLocks/>
          </p:cNvCxnSpPr>
          <p:nvPr/>
        </p:nvCxnSpPr>
        <p:spPr>
          <a:xfrm flipV="1">
            <a:off x="5259410" y="3385675"/>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B0B24587-7100-4191-9481-042D6CF89318}"/>
              </a:ext>
            </a:extLst>
          </p:cNvPr>
          <p:cNvCxnSpPr>
            <a:cxnSpLocks/>
          </p:cNvCxnSpPr>
          <p:nvPr/>
        </p:nvCxnSpPr>
        <p:spPr>
          <a:xfrm>
            <a:off x="5411595" y="4333933"/>
            <a:ext cx="616239"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 xmlns:a16="http://schemas.microsoft.com/office/drawing/2014/main" id="{DE38C65E-C113-4694-A73C-E498FC8BC494}"/>
              </a:ext>
            </a:extLst>
          </p:cNvPr>
          <p:cNvCxnSpPr/>
          <p:nvPr/>
        </p:nvCxnSpPr>
        <p:spPr>
          <a:xfrm>
            <a:off x="4798270" y="6018813"/>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6C7BC7AC-E2AB-4B34-8867-58871B22213B}"/>
              </a:ext>
            </a:extLst>
          </p:cNvPr>
          <p:cNvCxnSpPr>
            <a:cxnSpLocks/>
          </p:cNvCxnSpPr>
          <p:nvPr/>
        </p:nvCxnSpPr>
        <p:spPr>
          <a:xfrm>
            <a:off x="5259410" y="5187181"/>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 xmlns:a16="http://schemas.microsoft.com/office/drawing/2014/main" id="{D4911ED3-7FDF-4704-B3AD-0B4102D9F7EB}"/>
              </a:ext>
            </a:extLst>
          </p:cNvPr>
          <p:cNvSpPr txBox="1"/>
          <p:nvPr/>
        </p:nvSpPr>
        <p:spPr>
          <a:xfrm>
            <a:off x="2064366" y="4108498"/>
            <a:ext cx="1456457" cy="387798"/>
          </a:xfrm>
          <a:prstGeom prst="rect">
            <a:avLst/>
          </a:prstGeom>
          <a:noFill/>
        </p:spPr>
        <p:txBody>
          <a:bodyPr wrap="square" lIns="0" tIns="0" rIns="0" bIns="0" rtlCol="0" anchor="ctr">
            <a:spAutoFit/>
          </a:bodyPr>
          <a:lstStyle/>
          <a:p>
            <a:pPr algn="ctr">
              <a:lnSpc>
                <a:spcPct val="90000"/>
              </a:lnSpc>
            </a:pPr>
            <a:r>
              <a:rPr lang="en-US" sz="2800" b="1" kern="0" dirty="0" smtClean="0">
                <a:solidFill>
                  <a:schemeClr val="tx1">
                    <a:lumMod val="75000"/>
                    <a:lumOff val="25000"/>
                  </a:schemeClr>
                </a:solidFill>
                <a:latin typeface="Arial Black" panose="020B0A04020102020204" pitchFamily="34" charset="0"/>
                <a:ea typeface="Calibri Light" charset="0"/>
                <a:cs typeface="Segoe UI" panose="020B0502040204020203" pitchFamily="34" charset="0"/>
              </a:rPr>
              <a:t>ATC</a:t>
            </a:r>
            <a:r>
              <a:rPr lang="en-US" sz="2000" b="1" kern="0" dirty="0" smtClean="0">
                <a:solidFill>
                  <a:schemeClr val="tx1">
                    <a:lumMod val="75000"/>
                    <a:lumOff val="25000"/>
                  </a:schemeClr>
                </a:solidFill>
                <a:latin typeface="Arial Black" panose="020B0A04020102020204" pitchFamily="34" charset="0"/>
                <a:ea typeface="Calibri Light" charset="0"/>
                <a:cs typeface="Segoe UI" panose="020B0502040204020203" pitchFamily="34" charset="0"/>
              </a:rPr>
              <a:t> </a:t>
            </a:r>
            <a:endPar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endParaRPr>
          </a:p>
        </p:txBody>
      </p:sp>
      <p:grpSp>
        <p:nvGrpSpPr>
          <p:cNvPr id="39" name="Group 38">
            <a:extLst>
              <a:ext uri="{FF2B5EF4-FFF2-40B4-BE49-F238E27FC236}">
                <a16:creationId xmlns="" xmlns:a16="http://schemas.microsoft.com/office/drawing/2014/main" id="{9BB1F75C-8E2B-4CF9-BA99-DA5507EBF5E3}"/>
              </a:ext>
            </a:extLst>
          </p:cNvPr>
          <p:cNvGrpSpPr/>
          <p:nvPr/>
        </p:nvGrpSpPr>
        <p:grpSpPr>
          <a:xfrm>
            <a:off x="5446317" y="2061821"/>
            <a:ext cx="292771" cy="276370"/>
            <a:chOff x="-1557338" y="1200150"/>
            <a:chExt cx="2151063" cy="2151063"/>
          </a:xfrm>
          <a:solidFill>
            <a:schemeClr val="bg1"/>
          </a:solidFill>
        </p:grpSpPr>
        <p:sp>
          <p:nvSpPr>
            <p:cNvPr id="40" name="Freeform 5">
              <a:extLst>
                <a:ext uri="{FF2B5EF4-FFF2-40B4-BE49-F238E27FC236}">
                  <a16:creationId xmlns="" xmlns:a16="http://schemas.microsoft.com/office/drawing/2014/main" id="{49D91D34-3FBA-45A3-A007-D16061A5AD53}"/>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6">
              <a:extLst>
                <a:ext uri="{FF2B5EF4-FFF2-40B4-BE49-F238E27FC236}">
                  <a16:creationId xmlns="" xmlns:a16="http://schemas.microsoft.com/office/drawing/2014/main" id="{21A4A1D6-E7D0-4E0E-B5BC-F9DECEDE99EC}"/>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7">
              <a:extLst>
                <a:ext uri="{FF2B5EF4-FFF2-40B4-BE49-F238E27FC236}">
                  <a16:creationId xmlns="" xmlns:a16="http://schemas.microsoft.com/office/drawing/2014/main" id="{8E54891F-252D-40F5-89AF-D0392CB8C13E}"/>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8">
              <a:extLst>
                <a:ext uri="{FF2B5EF4-FFF2-40B4-BE49-F238E27FC236}">
                  <a16:creationId xmlns="" xmlns:a16="http://schemas.microsoft.com/office/drawing/2014/main" id="{FF9D5C80-1EFF-4D5C-8BD3-29763E1D4CBC}"/>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9">
              <a:extLst>
                <a:ext uri="{FF2B5EF4-FFF2-40B4-BE49-F238E27FC236}">
                  <a16:creationId xmlns="" xmlns:a16="http://schemas.microsoft.com/office/drawing/2014/main" id="{280C2C0A-EBD3-4562-85FC-764ECC8D144E}"/>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10">
              <a:extLst>
                <a:ext uri="{FF2B5EF4-FFF2-40B4-BE49-F238E27FC236}">
                  <a16:creationId xmlns="" xmlns:a16="http://schemas.microsoft.com/office/drawing/2014/main" id="{EE625CA2-1896-4EFE-9617-EBA541481549}"/>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1">
              <a:extLst>
                <a:ext uri="{FF2B5EF4-FFF2-40B4-BE49-F238E27FC236}">
                  <a16:creationId xmlns="" xmlns:a16="http://schemas.microsoft.com/office/drawing/2014/main" id="{B31D4501-1AF8-4338-A360-1A847D67BF47}"/>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12">
              <a:extLst>
                <a:ext uri="{FF2B5EF4-FFF2-40B4-BE49-F238E27FC236}">
                  <a16:creationId xmlns="" xmlns:a16="http://schemas.microsoft.com/office/drawing/2014/main" id="{43A3F160-FA9D-4464-A3E1-B9F8A2CF9913}"/>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13">
              <a:extLst>
                <a:ext uri="{FF2B5EF4-FFF2-40B4-BE49-F238E27FC236}">
                  <a16:creationId xmlns="" xmlns:a16="http://schemas.microsoft.com/office/drawing/2014/main" id="{B74EAE4F-B1BF-449B-BE66-A62429A46BB8}"/>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14">
              <a:extLst>
                <a:ext uri="{FF2B5EF4-FFF2-40B4-BE49-F238E27FC236}">
                  <a16:creationId xmlns="" xmlns:a16="http://schemas.microsoft.com/office/drawing/2014/main" id="{929AFE74-29E8-4006-93B1-A1EDE13A22FF}"/>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0" name="Freeform 18">
            <a:extLst>
              <a:ext uri="{FF2B5EF4-FFF2-40B4-BE49-F238E27FC236}">
                <a16:creationId xmlns="" xmlns:a16="http://schemas.microsoft.com/office/drawing/2014/main" id="{8071EDC3-BE15-4DF6-9621-EED01DA7AA74}"/>
              </a:ext>
            </a:extLst>
          </p:cNvPr>
          <p:cNvSpPr>
            <a:spLocks noEditPoints="1"/>
          </p:cNvSpPr>
          <p:nvPr/>
        </p:nvSpPr>
        <p:spPr bwMode="auto">
          <a:xfrm>
            <a:off x="5443350" y="6283160"/>
            <a:ext cx="298125" cy="28142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51" name="Group 50">
            <a:extLst>
              <a:ext uri="{FF2B5EF4-FFF2-40B4-BE49-F238E27FC236}">
                <a16:creationId xmlns="" xmlns:a16="http://schemas.microsoft.com/office/drawing/2014/main" id="{050BE53C-AEB9-4828-854F-15B1827811E0}"/>
              </a:ext>
            </a:extLst>
          </p:cNvPr>
          <p:cNvGrpSpPr/>
          <p:nvPr/>
        </p:nvGrpSpPr>
        <p:grpSpPr>
          <a:xfrm>
            <a:off x="5973708" y="3169454"/>
            <a:ext cx="264311" cy="207099"/>
            <a:chOff x="-4900613" y="885825"/>
            <a:chExt cx="5815013" cy="4826000"/>
          </a:xfrm>
          <a:solidFill>
            <a:schemeClr val="bg1"/>
          </a:solidFill>
        </p:grpSpPr>
        <p:sp>
          <p:nvSpPr>
            <p:cNvPr id="52" name="Freeform 22">
              <a:extLst>
                <a:ext uri="{FF2B5EF4-FFF2-40B4-BE49-F238E27FC236}">
                  <a16:creationId xmlns="" xmlns:a16="http://schemas.microsoft.com/office/drawing/2014/main" id="{E069CCCF-ADBE-4D03-B6D8-E028305FD9B5}"/>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3">
              <a:extLst>
                <a:ext uri="{FF2B5EF4-FFF2-40B4-BE49-F238E27FC236}">
                  <a16:creationId xmlns="" xmlns:a16="http://schemas.microsoft.com/office/drawing/2014/main" id="{0ED6371A-B85B-49F8-9100-BE99716FCE38}"/>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4">
              <a:extLst>
                <a:ext uri="{FF2B5EF4-FFF2-40B4-BE49-F238E27FC236}">
                  <a16:creationId xmlns="" xmlns:a16="http://schemas.microsoft.com/office/drawing/2014/main" id="{75A95ACB-074D-4862-91A7-1F303411906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5" name="Group 54">
            <a:extLst>
              <a:ext uri="{FF2B5EF4-FFF2-40B4-BE49-F238E27FC236}">
                <a16:creationId xmlns="" xmlns:a16="http://schemas.microsoft.com/office/drawing/2014/main" id="{6F82BE04-2E15-4589-B709-43DC87F858D6}"/>
              </a:ext>
            </a:extLst>
          </p:cNvPr>
          <p:cNvGrpSpPr/>
          <p:nvPr/>
        </p:nvGrpSpPr>
        <p:grpSpPr>
          <a:xfrm>
            <a:off x="6338143" y="4171980"/>
            <a:ext cx="315701" cy="292139"/>
            <a:chOff x="973138" y="4927600"/>
            <a:chExt cx="642937" cy="630238"/>
          </a:xfrm>
          <a:solidFill>
            <a:schemeClr val="bg1"/>
          </a:solidFill>
        </p:grpSpPr>
        <p:sp>
          <p:nvSpPr>
            <p:cNvPr id="56" name="Freeform 28">
              <a:extLst>
                <a:ext uri="{FF2B5EF4-FFF2-40B4-BE49-F238E27FC236}">
                  <a16:creationId xmlns="" xmlns:a16="http://schemas.microsoft.com/office/drawing/2014/main" id="{B29F2C2D-EC5E-4316-9FE1-D4CAA68834B0}"/>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7" name="Freeform 29">
              <a:extLst>
                <a:ext uri="{FF2B5EF4-FFF2-40B4-BE49-F238E27FC236}">
                  <a16:creationId xmlns="" xmlns:a16="http://schemas.microsoft.com/office/drawing/2014/main" id="{0991E96F-05A8-4FEF-AB3A-08B38C59D2D9}"/>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8" name="Freeform 30">
              <a:extLst>
                <a:ext uri="{FF2B5EF4-FFF2-40B4-BE49-F238E27FC236}">
                  <a16:creationId xmlns="" xmlns:a16="http://schemas.microsoft.com/office/drawing/2014/main" id="{37590FBA-8627-476F-A847-B88CE6D06534}"/>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59" name="Group 58">
            <a:extLst>
              <a:ext uri="{FF2B5EF4-FFF2-40B4-BE49-F238E27FC236}">
                <a16:creationId xmlns="" xmlns:a16="http://schemas.microsoft.com/office/drawing/2014/main" id="{B1B868E2-2C8B-43B8-B1A5-C8C20F3F5E4A}"/>
              </a:ext>
            </a:extLst>
          </p:cNvPr>
          <p:cNvGrpSpPr/>
          <p:nvPr/>
        </p:nvGrpSpPr>
        <p:grpSpPr>
          <a:xfrm>
            <a:off x="5956521" y="5232259"/>
            <a:ext cx="295336" cy="278825"/>
            <a:chOff x="-5040313" y="522288"/>
            <a:chExt cx="5791201" cy="5791201"/>
          </a:xfrm>
          <a:solidFill>
            <a:schemeClr val="bg1"/>
          </a:solidFill>
        </p:grpSpPr>
        <p:sp>
          <p:nvSpPr>
            <p:cNvPr id="60" name="Freeform 34">
              <a:extLst>
                <a:ext uri="{FF2B5EF4-FFF2-40B4-BE49-F238E27FC236}">
                  <a16:creationId xmlns="" xmlns:a16="http://schemas.microsoft.com/office/drawing/2014/main" id="{AB7B7DD3-59AE-4F77-AFF2-52E1D560202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1" name="Freeform 35">
              <a:extLst>
                <a:ext uri="{FF2B5EF4-FFF2-40B4-BE49-F238E27FC236}">
                  <a16:creationId xmlns="" xmlns:a16="http://schemas.microsoft.com/office/drawing/2014/main" id="{2552A673-1CCB-4212-9383-233EFD7688B8}"/>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2" name="Freeform 36">
              <a:extLst>
                <a:ext uri="{FF2B5EF4-FFF2-40B4-BE49-F238E27FC236}">
                  <a16:creationId xmlns="" xmlns:a16="http://schemas.microsoft.com/office/drawing/2014/main" id="{70128A0B-921E-4620-88AE-408DD0F23C5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3" name="Freeform 37">
              <a:extLst>
                <a:ext uri="{FF2B5EF4-FFF2-40B4-BE49-F238E27FC236}">
                  <a16:creationId xmlns="" xmlns:a16="http://schemas.microsoft.com/office/drawing/2014/main" id="{6CA07A21-A566-4F8D-AA97-B213F9578BE0}"/>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4" name="TextBox 63">
            <a:extLst>
              <a:ext uri="{FF2B5EF4-FFF2-40B4-BE49-F238E27FC236}">
                <a16:creationId xmlns="" xmlns:a16="http://schemas.microsoft.com/office/drawing/2014/main" id="{139D4BD6-CD61-417C-9924-AF5B83739C17}"/>
              </a:ext>
            </a:extLst>
          </p:cNvPr>
          <p:cNvSpPr txBox="1"/>
          <p:nvPr/>
        </p:nvSpPr>
        <p:spPr>
          <a:xfrm>
            <a:off x="6457276" y="2020290"/>
            <a:ext cx="4956485" cy="307777"/>
          </a:xfrm>
          <a:prstGeom prst="rect">
            <a:avLst/>
          </a:prstGeom>
          <a:noFill/>
        </p:spPr>
        <p:txBody>
          <a:bodyPr wrap="none" lIns="0" tIns="0" rIns="0" bIns="0" rtlCol="0" anchor="ctr">
            <a:spAutoFit/>
          </a:bodyPr>
          <a:lstStyle/>
          <a:p>
            <a:r>
              <a:rPr lang="en-US" sz="20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Syntax Check &amp; Standard SCI Check inc. slin</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5" name="TextBox 64">
            <a:extLst>
              <a:ext uri="{FF2B5EF4-FFF2-40B4-BE49-F238E27FC236}">
                <a16:creationId xmlns="" xmlns:a16="http://schemas.microsoft.com/office/drawing/2014/main" id="{AD35C536-EC12-4B1E-B327-ED0FF2CF2EEA}"/>
              </a:ext>
            </a:extLst>
          </p:cNvPr>
          <p:cNvSpPr txBox="1"/>
          <p:nvPr/>
        </p:nvSpPr>
        <p:spPr>
          <a:xfrm>
            <a:off x="6512696" y="6271649"/>
            <a:ext cx="1699183" cy="307777"/>
          </a:xfrm>
          <a:prstGeom prst="rect">
            <a:avLst/>
          </a:prstGeom>
          <a:noFill/>
        </p:spPr>
        <p:txBody>
          <a:bodyPr wrap="none" lIns="0" tIns="0" rIns="0" bIns="0" rtlCol="0" anchor="ctr">
            <a:spAutoFit/>
          </a:bodyPr>
          <a:lstStyle/>
          <a:p>
            <a:r>
              <a:rPr lang="en-US" sz="20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ABAP Unit Test</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6" name="TextBox 65">
            <a:extLst>
              <a:ext uri="{FF2B5EF4-FFF2-40B4-BE49-F238E27FC236}">
                <a16:creationId xmlns="" xmlns:a16="http://schemas.microsoft.com/office/drawing/2014/main" id="{E6E50298-77AB-4717-ACA5-9DB8BADE0FBF}"/>
              </a:ext>
            </a:extLst>
          </p:cNvPr>
          <p:cNvSpPr txBox="1"/>
          <p:nvPr/>
        </p:nvSpPr>
        <p:spPr>
          <a:xfrm>
            <a:off x="6928333" y="3114304"/>
            <a:ext cx="3917739" cy="307777"/>
          </a:xfrm>
          <a:prstGeom prst="rect">
            <a:avLst/>
          </a:prstGeom>
          <a:noFill/>
        </p:spPr>
        <p:txBody>
          <a:bodyPr wrap="none" lIns="0" tIns="0" rIns="0" bIns="0" rtlCol="0" anchor="ctr">
            <a:spAutoFit/>
          </a:bodyPr>
          <a:lstStyle/>
          <a:p>
            <a:r>
              <a:rPr lang="en-US" sz="20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SAP HANA Checks (Functional DB)</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7" name="TextBox 66">
            <a:extLst>
              <a:ext uri="{FF2B5EF4-FFF2-40B4-BE49-F238E27FC236}">
                <a16:creationId xmlns="" xmlns:a16="http://schemas.microsoft.com/office/drawing/2014/main" id="{5A0364C0-C5A4-4D8C-BF18-E742FF0BB463}"/>
              </a:ext>
            </a:extLst>
          </p:cNvPr>
          <p:cNvSpPr txBox="1"/>
          <p:nvPr/>
        </p:nvSpPr>
        <p:spPr>
          <a:xfrm>
            <a:off x="6928333" y="5219201"/>
            <a:ext cx="1654299" cy="307777"/>
          </a:xfrm>
          <a:prstGeom prst="rect">
            <a:avLst/>
          </a:prstGeom>
          <a:noFill/>
        </p:spPr>
        <p:txBody>
          <a:bodyPr wrap="none" lIns="0" tIns="0" rIns="0" bIns="0" rtlCol="0" anchor="ctr">
            <a:spAutoFit/>
          </a:bodyPr>
          <a:lstStyle/>
          <a:p>
            <a:r>
              <a:rPr lang="en-US" sz="20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Security Check</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8" name="TextBox 67">
            <a:extLst>
              <a:ext uri="{FF2B5EF4-FFF2-40B4-BE49-F238E27FC236}">
                <a16:creationId xmlns="" xmlns:a16="http://schemas.microsoft.com/office/drawing/2014/main" id="{FDE1EF55-4A64-4155-8BFE-1338EF03D6AA}"/>
              </a:ext>
            </a:extLst>
          </p:cNvPr>
          <p:cNvSpPr txBox="1"/>
          <p:nvPr/>
        </p:nvSpPr>
        <p:spPr>
          <a:xfrm>
            <a:off x="7334733" y="4166752"/>
            <a:ext cx="2492670" cy="307777"/>
          </a:xfrm>
          <a:prstGeom prst="rect">
            <a:avLst/>
          </a:prstGeom>
          <a:noFill/>
        </p:spPr>
        <p:txBody>
          <a:bodyPr wrap="none" lIns="0" tIns="0" rIns="0" bIns="0" rtlCol="0" anchor="ctr">
            <a:spAutoFit/>
          </a:bodyPr>
          <a:lstStyle/>
          <a:p>
            <a:r>
              <a:rPr lang="en-US" sz="20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SAP S/4 HANA Check </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34346507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Code Inspector ( SCI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pic>
        <p:nvPicPr>
          <p:cNvPr id="3" name="Picture 2"/>
          <p:cNvPicPr>
            <a:picLocks noChangeAspect="1"/>
          </p:cNvPicPr>
          <p:nvPr/>
        </p:nvPicPr>
        <p:blipFill>
          <a:blip r:embed="rId3"/>
          <a:stretch>
            <a:fillRect/>
          </a:stretch>
        </p:blipFill>
        <p:spPr>
          <a:xfrm>
            <a:off x="414163" y="2504661"/>
            <a:ext cx="7007053" cy="4247541"/>
          </a:xfrm>
          <a:prstGeom prst="rect">
            <a:avLst/>
          </a:prstGeom>
        </p:spPr>
      </p:pic>
      <p:sp>
        <p:nvSpPr>
          <p:cNvPr id="5" name="Rectangle 4"/>
          <p:cNvSpPr/>
          <p:nvPr/>
        </p:nvSpPr>
        <p:spPr>
          <a:xfrm>
            <a:off x="335448" y="1204521"/>
            <a:ext cx="11436984" cy="646331"/>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Code Inspector</a:t>
            </a:r>
            <a:r>
              <a:rPr lang="en-US" dirty="0">
                <a:solidFill>
                  <a:srgbClr val="202124"/>
                </a:solidFill>
                <a:latin typeface="arial" panose="020B0604020202020204" pitchFamily="34" charset="0"/>
              </a:rPr>
              <a:t> is a tool for checking Repository objects. Using the </a:t>
            </a:r>
            <a:r>
              <a:rPr lang="en-US" b="1" dirty="0">
                <a:solidFill>
                  <a:srgbClr val="202124"/>
                </a:solidFill>
                <a:latin typeface="arial" panose="020B0604020202020204" pitchFamily="34" charset="0"/>
              </a:rPr>
              <a:t>Code Inspector</a:t>
            </a:r>
            <a:r>
              <a:rPr lang="en-US" dirty="0">
                <a:solidFill>
                  <a:srgbClr val="202124"/>
                </a:solidFill>
                <a:latin typeface="arial" panose="020B0604020202020204" pitchFamily="34" charset="0"/>
              </a:rPr>
              <a:t>, we can check individual objects or sets of objects for performance, security, syntax, and adherence to name conventions.</a:t>
            </a:r>
            <a:endParaRPr lang="en-US" dirty="0"/>
          </a:p>
        </p:txBody>
      </p:sp>
    </p:spTree>
    <p:extLst>
      <p:ext uri="{BB962C8B-B14F-4D97-AF65-F5344CB8AC3E}">
        <p14:creationId xmlns:p14="http://schemas.microsoft.com/office/powerpoint/2010/main" val="14705628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6" descr="Image result for evolution of erp s/4 hana digital core"/>
          <p:cNvPicPr/>
          <p:nvPr/>
        </p:nvPicPr>
        <p:blipFill>
          <a:blip r:embed="rId3">
            <a:extLst>
              <a:ext uri="{28A0092B-C50C-407E-A947-70E740481C1C}">
                <a14:useLocalDpi xmlns:a14="http://schemas.microsoft.com/office/drawing/2010/main" val="0"/>
              </a:ext>
            </a:extLst>
          </a:blip>
          <a:srcRect/>
          <a:stretch>
            <a:fillRect/>
          </a:stretch>
        </p:blipFill>
        <p:spPr bwMode="auto">
          <a:xfrm>
            <a:off x="1719316" y="1053355"/>
            <a:ext cx="8753368" cy="5066762"/>
          </a:xfrm>
          <a:prstGeom prst="rect">
            <a:avLst/>
          </a:prstGeom>
          <a:noFill/>
          <a:ln>
            <a:noFill/>
          </a:ln>
        </p:spPr>
      </p:pic>
      <p:sp>
        <p:nvSpPr>
          <p:cNvPr id="5" name="TextBox 4">
            <a:extLst>
              <a:ext uri="{FF2B5EF4-FFF2-40B4-BE49-F238E27FC236}">
                <a16:creationId xmlns="" xmlns:a16="http://schemas.microsoft.com/office/drawing/2014/main"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a:latin typeface="Cooper Black" panose="0208090404030B020404" pitchFamily="18" charset="0"/>
              </a:rPr>
              <a:t>SAP ERP Evolution</a:t>
            </a:r>
          </a:p>
        </p:txBody>
      </p:sp>
    </p:spTree>
    <p:extLst>
      <p:ext uri="{BB962C8B-B14F-4D97-AF65-F5344CB8AC3E}">
        <p14:creationId xmlns:p14="http://schemas.microsoft.com/office/powerpoint/2010/main" val="20085063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pic>
        <p:nvPicPr>
          <p:cNvPr id="7" name="Picture 6" descr="Image result for simpler data model inventory S4"/>
          <p:cNvPicPr/>
          <p:nvPr/>
        </p:nvPicPr>
        <p:blipFill>
          <a:blip r:embed="rId3">
            <a:extLst>
              <a:ext uri="{28A0092B-C50C-407E-A947-70E740481C1C}">
                <a14:useLocalDpi xmlns:a14="http://schemas.microsoft.com/office/drawing/2010/main" val="0"/>
              </a:ext>
            </a:extLst>
          </a:blip>
          <a:srcRect/>
          <a:stretch>
            <a:fillRect/>
          </a:stretch>
        </p:blipFill>
        <p:spPr bwMode="auto">
          <a:xfrm>
            <a:off x="544763" y="859462"/>
            <a:ext cx="11017859" cy="5415845"/>
          </a:xfrm>
          <a:prstGeom prst="rect">
            <a:avLst/>
          </a:prstGeom>
          <a:noFill/>
          <a:ln>
            <a:noFill/>
          </a:ln>
        </p:spPr>
      </p:pic>
      <p:sp>
        <p:nvSpPr>
          <p:cNvPr id="8" name="TextBox 7">
            <a:extLst>
              <a:ext uri="{FF2B5EF4-FFF2-40B4-BE49-F238E27FC236}">
                <a16:creationId xmlns="" xmlns:a16="http://schemas.microsoft.com/office/drawing/2014/main"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a:latin typeface="Cooper Black" panose="0208090404030B020404" pitchFamily="18" charset="0"/>
              </a:rPr>
              <a:t>SAP ERP Evolution</a:t>
            </a:r>
          </a:p>
        </p:txBody>
      </p:sp>
    </p:spTree>
    <p:extLst>
      <p:ext uri="{BB962C8B-B14F-4D97-AF65-F5344CB8AC3E}">
        <p14:creationId xmlns:p14="http://schemas.microsoft.com/office/powerpoint/2010/main" val="4018322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pic>
        <p:nvPicPr>
          <p:cNvPr id="8" name="Picture 2" descr="Image result for simplified model s4hana">
            <a:extLst>
              <a:ext uri="{FF2B5EF4-FFF2-40B4-BE49-F238E27FC236}">
                <a16:creationId xmlns="" xmlns:a16="http://schemas.microsoft.com/office/drawing/2014/main" id="{AD595837-C656-409C-BFE3-C255462DC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82" y="1067415"/>
            <a:ext cx="11457126" cy="52290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0164" y="36240"/>
            <a:ext cx="716699" cy="707887"/>
          </a:xfrm>
          <a:prstGeom prst="rect">
            <a:avLst/>
          </a:prstGeom>
        </p:spPr>
      </p:pic>
      <p:sp>
        <p:nvSpPr>
          <p:cNvPr id="7" name="TextBox 6">
            <a:extLst>
              <a:ext uri="{FF2B5EF4-FFF2-40B4-BE49-F238E27FC236}">
                <a16:creationId xmlns="" xmlns:a16="http://schemas.microsoft.com/office/drawing/2014/main"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smtClean="0">
                <a:latin typeface="Cooper Black" panose="0208090404030B020404" pitchFamily="18" charset="0"/>
              </a:rPr>
              <a:t>Architecture of SAP Material Table </a:t>
            </a:r>
            <a:endParaRPr lang="en-US" sz="3600" dirty="0">
              <a:latin typeface="Cooper Black" panose="0208090404030B020404" pitchFamily="18" charset="0"/>
            </a:endParaRPr>
          </a:p>
        </p:txBody>
      </p:sp>
    </p:spTree>
    <p:extLst>
      <p:ext uri="{BB962C8B-B14F-4D97-AF65-F5344CB8AC3E}">
        <p14:creationId xmlns:p14="http://schemas.microsoft.com/office/powerpoint/2010/main" val="38058970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What About My Custom Code</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10" descr="Image result for confused smiley"/>
          <p:cNvPicPr>
            <a:picLocks noChangeAspect="1" noChangeArrowheads="1" noCrop="1"/>
          </p:cNvPicPr>
          <p:nvPr/>
        </p:nvPicPr>
        <p:blipFill>
          <a:blip r:embed="rId3"/>
          <a:srcRect/>
          <a:stretch>
            <a:fillRect/>
          </a:stretch>
        </p:blipFill>
        <p:spPr bwMode="auto">
          <a:xfrm>
            <a:off x="4431621" y="2905364"/>
            <a:ext cx="3046412" cy="2513290"/>
          </a:xfrm>
          <a:prstGeom prst="rect">
            <a:avLst/>
          </a:prstGeom>
          <a:noFill/>
        </p:spPr>
      </p:pic>
    </p:spTree>
    <p:extLst>
      <p:ext uri="{BB962C8B-B14F-4D97-AF65-F5344CB8AC3E}">
        <p14:creationId xmlns:p14="http://schemas.microsoft.com/office/powerpoint/2010/main" val="19768874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descr="https://blogs.sap.com/wp-content/uploads/2017/02/tec300_challenge-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81" y="939360"/>
            <a:ext cx="10916312" cy="5635864"/>
          </a:xfrm>
          <a:prstGeom prst="rect">
            <a:avLst/>
          </a:prstGeom>
          <a:noFill/>
          <a:ln>
            <a:noFill/>
          </a:ln>
        </p:spPr>
      </p:pic>
      <p:sp>
        <p:nvSpPr>
          <p:cNvPr id="5" name="TextBox 4">
            <a:extLst>
              <a:ext uri="{FF2B5EF4-FFF2-40B4-BE49-F238E27FC236}">
                <a16:creationId xmlns="" xmlns:a16="http://schemas.microsoft.com/office/drawing/2014/main"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smtClean="0">
                <a:latin typeface="Cooper Black" panose="0208090404030B020404" pitchFamily="18" charset="0"/>
              </a:rPr>
              <a:t>Custom Code Adaptation System</a:t>
            </a:r>
            <a:endParaRPr lang="en-US" sz="3600" dirty="0">
              <a:latin typeface="Cooper Black" panose="0208090404030B020404" pitchFamily="18" charset="0"/>
            </a:endParaRPr>
          </a:p>
        </p:txBody>
      </p:sp>
    </p:spTree>
    <p:extLst>
      <p:ext uri="{BB962C8B-B14F-4D97-AF65-F5344CB8AC3E}">
        <p14:creationId xmlns:p14="http://schemas.microsoft.com/office/powerpoint/2010/main" val="39831881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197" y="826109"/>
            <a:ext cx="11292826" cy="5522370"/>
          </a:xfrm>
          <a:prstGeom prst="rect">
            <a:avLst/>
          </a:prstGeom>
          <a:noFill/>
          <a:ln>
            <a:noFill/>
          </a:ln>
        </p:spPr>
      </p:pic>
      <p:sp>
        <p:nvSpPr>
          <p:cNvPr id="6" name="TextBox 5">
            <a:extLst>
              <a:ext uri="{FF2B5EF4-FFF2-40B4-BE49-F238E27FC236}">
                <a16:creationId xmlns="" xmlns:a16="http://schemas.microsoft.com/office/drawing/2014/main"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smtClean="0">
                <a:latin typeface="Cooper Black" panose="0208090404030B020404" pitchFamily="18" charset="0"/>
              </a:rPr>
              <a:t>Adapting Custom Code in system</a:t>
            </a:r>
            <a:endParaRPr lang="en-US" sz="3600" dirty="0">
              <a:latin typeface="Cooper Black" panose="0208090404030B020404" pitchFamily="18" charset="0"/>
            </a:endParaRPr>
          </a:p>
        </p:txBody>
      </p:sp>
    </p:spTree>
    <p:extLst>
      <p:ext uri="{BB962C8B-B14F-4D97-AF65-F5344CB8AC3E}">
        <p14:creationId xmlns:p14="http://schemas.microsoft.com/office/powerpoint/2010/main" val="34823723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982353"/>
            <a:ext cx="11696243" cy="53245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lvl="1" indent="-285750">
              <a:buFont typeface="Arial" panose="020B0604020202020204" pitchFamily="34" charset="0"/>
              <a:buChar char="•"/>
            </a:pPr>
            <a:r>
              <a:rPr lang="en-US" i="1" dirty="0"/>
              <a:t>New ABAP Syntax</a:t>
            </a:r>
          </a:p>
          <a:p>
            <a:pPr marL="1352443" lvl="2" indent="-285750">
              <a:buFont typeface="Wingdings" panose="05000000000000000000" pitchFamily="2" charset="2"/>
              <a:buChar char="Ø"/>
            </a:pPr>
            <a:r>
              <a:rPr lang="en-US" i="1" dirty="0"/>
              <a:t>Inline data declaration</a:t>
            </a:r>
          </a:p>
          <a:p>
            <a:pPr marL="1352443" lvl="2" indent="-285750">
              <a:buFont typeface="Wingdings" panose="05000000000000000000" pitchFamily="2" charset="2"/>
              <a:buChar char="Ø"/>
            </a:pPr>
            <a:r>
              <a:rPr lang="en-US" i="1" dirty="0"/>
              <a:t>Dynamic memory references</a:t>
            </a:r>
          </a:p>
          <a:p>
            <a:pPr marL="1352443" lvl="2" indent="-285750">
              <a:buFont typeface="Wingdings" panose="05000000000000000000" pitchFamily="2" charset="2"/>
              <a:buChar char="Ø"/>
            </a:pPr>
            <a:r>
              <a:rPr lang="en-US" i="1" dirty="0"/>
              <a:t>SQL Statement with escaping of  host variables </a:t>
            </a:r>
          </a:p>
          <a:p>
            <a:pPr marL="742950" lvl="1" indent="-285750">
              <a:buFont typeface="Arial" panose="020B0604020202020204" pitchFamily="34" charset="0"/>
              <a:buChar char="•"/>
            </a:pPr>
            <a:r>
              <a:rPr lang="en-US" i="1" dirty="0"/>
              <a:t>SQL Enhancement</a:t>
            </a:r>
          </a:p>
          <a:p>
            <a:pPr marL="742950" lvl="1" indent="-285750">
              <a:buFont typeface="Arial" panose="020B0604020202020204" pitchFamily="34" charset="0"/>
              <a:buChar char="•"/>
            </a:pPr>
            <a:r>
              <a:rPr lang="en-US" i="1" dirty="0"/>
              <a:t>Introduction to DML, DDL, DCL, DQL.</a:t>
            </a:r>
          </a:p>
          <a:p>
            <a:pPr marL="742950" lvl="1" indent="-285750">
              <a:buFont typeface="Arial" panose="020B0604020202020204" pitchFamily="34" charset="0"/>
              <a:buChar char="•"/>
            </a:pPr>
            <a:r>
              <a:rPr lang="en-US" i="1" dirty="0"/>
              <a:t>Describe EPM Data Model</a:t>
            </a:r>
          </a:p>
          <a:p>
            <a:pPr marL="742950" lvl="1" indent="-285750">
              <a:buFont typeface="Arial" panose="020B0604020202020204" pitchFamily="34" charset="0"/>
              <a:buChar char="•"/>
            </a:pPr>
            <a:r>
              <a:rPr lang="en-US" i="1" dirty="0"/>
              <a:t>ABAP connect to HANA</a:t>
            </a:r>
          </a:p>
          <a:p>
            <a:pPr marL="742950" lvl="1" indent="-285750">
              <a:buFont typeface="Arial" panose="020B0604020202020204" pitchFamily="34" charset="0"/>
              <a:buChar char="•"/>
            </a:pPr>
            <a:r>
              <a:rPr lang="en-US" i="1" dirty="0"/>
              <a:t>Understanding HANA Folder Structure</a:t>
            </a:r>
          </a:p>
          <a:p>
            <a:pPr marL="742950" lvl="1" indent="-285750">
              <a:buFont typeface="Arial" panose="020B0604020202020204" pitchFamily="34" charset="0"/>
              <a:buChar char="•"/>
            </a:pPr>
            <a:r>
              <a:rPr lang="en-US" i="1" dirty="0"/>
              <a:t>Elaborating  Design Time Object</a:t>
            </a:r>
          </a:p>
          <a:p>
            <a:pPr marL="742950" lvl="1" indent="-285750">
              <a:buFont typeface="Arial" panose="020B0604020202020204" pitchFamily="34" charset="0"/>
              <a:buChar char="•"/>
            </a:pPr>
            <a:r>
              <a:rPr lang="en-US" i="1" dirty="0"/>
              <a:t>Describing HANA Basics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1" u="none" strike="noStrike" kern="1200" cap="none" spc="0" normalizeH="0" baseline="0" noProof="0" dirty="0">
              <a:ln>
                <a:noFill/>
              </a:ln>
              <a:solidFill>
                <a:prstClr val="black"/>
              </a:solidFill>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prstClr val="black"/>
                </a:solidFill>
                <a:effectLst/>
                <a:uLnTx/>
                <a:uFillTx/>
                <a:latin typeface="Calibri" panose="020F0502020204030204"/>
              </a:rPr>
              <a:t>---Break---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1" u="none" strike="noStrike" kern="1200" cap="none" spc="0" normalizeH="0" baseline="0" noProof="0" dirty="0">
              <a:ln>
                <a:noFill/>
              </a:ln>
              <a:solidFill>
                <a:prstClr val="black"/>
              </a:solidFill>
              <a:effectLst/>
              <a:uLnTx/>
              <a:uFillTx/>
              <a:latin typeface="Calibri" panose="020F0502020204030204"/>
            </a:endParaRPr>
          </a:p>
          <a:p>
            <a:pPr marL="742950" lvl="1" indent="-285750">
              <a:buFont typeface="Arial" panose="020B0604020202020204" pitchFamily="34" charset="0"/>
              <a:buChar char="•"/>
            </a:pPr>
            <a:r>
              <a:rPr lang="en-US" i="1" dirty="0"/>
              <a:t>Showing Migration to SAP HANA as well as S/4 HANA</a:t>
            </a:r>
          </a:p>
          <a:p>
            <a:pPr marL="742950" lvl="1" indent="-285750">
              <a:buFont typeface="Arial" panose="020B0604020202020204" pitchFamily="34" charset="0"/>
              <a:buChar char="•"/>
            </a:pPr>
            <a:r>
              <a:rPr lang="en-US" i="1" dirty="0"/>
              <a:t>Describing Any Database Migration  to HANA Database</a:t>
            </a:r>
          </a:p>
          <a:p>
            <a:pPr marL="742950" lvl="1" indent="-285750">
              <a:buFont typeface="Arial" panose="020B0604020202020204" pitchFamily="34" charset="0"/>
              <a:buChar char="•"/>
            </a:pPr>
            <a:r>
              <a:rPr lang="en-US" i="1" dirty="0"/>
              <a:t>ATC ( ABAP Test Cockpit ) v/s SCI ( SAP Code Inspector )</a:t>
            </a:r>
          </a:p>
          <a:p>
            <a:pPr marL="742950" lvl="1" indent="-285750">
              <a:buFont typeface="Arial" panose="020B0604020202020204" pitchFamily="34" charset="0"/>
              <a:buChar char="•"/>
            </a:pPr>
            <a:r>
              <a:rPr lang="en-US" i="1" dirty="0"/>
              <a:t>S/4HANA Code Conversion</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8257" y="1072388"/>
            <a:ext cx="3863340" cy="3863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descr="Image result for abap custom code adaptation"/>
          <p:cNvPicPr/>
          <p:nvPr/>
        </p:nvPicPr>
        <p:blipFill>
          <a:blip r:embed="rId4">
            <a:extLst>
              <a:ext uri="{28A0092B-C50C-407E-A947-70E740481C1C}">
                <a14:useLocalDpi xmlns:a14="http://schemas.microsoft.com/office/drawing/2010/main" val="0"/>
              </a:ext>
            </a:extLst>
          </a:blip>
          <a:srcRect/>
          <a:stretch>
            <a:fillRect/>
          </a:stretch>
        </p:blipFill>
        <p:spPr bwMode="auto">
          <a:xfrm>
            <a:off x="196315" y="781876"/>
            <a:ext cx="10693307" cy="5267863"/>
          </a:xfrm>
          <a:prstGeom prst="rect">
            <a:avLst/>
          </a:prstGeom>
          <a:noFill/>
          <a:ln>
            <a:noFill/>
          </a:ln>
        </p:spPr>
      </p:pic>
      <p:sp>
        <p:nvSpPr>
          <p:cNvPr id="5" name="TextBox 4">
            <a:extLst>
              <a:ext uri="{FF2B5EF4-FFF2-40B4-BE49-F238E27FC236}">
                <a16:creationId xmlns="" xmlns:a16="http://schemas.microsoft.com/office/drawing/2014/main"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smtClean="0">
                <a:latin typeface="Cooper Black" panose="0208090404030B020404" pitchFamily="18" charset="0"/>
              </a:rPr>
              <a:t>Custom Code Conversion Process </a:t>
            </a:r>
            <a:endParaRPr lang="en-US" sz="3600" dirty="0">
              <a:latin typeface="Cooper Black" panose="0208090404030B020404" pitchFamily="18" charset="0"/>
            </a:endParaRPr>
          </a:p>
        </p:txBody>
      </p:sp>
      <p:sp>
        <p:nvSpPr>
          <p:cNvPr id="2" name="Rectangle 1"/>
          <p:cNvSpPr/>
          <p:nvPr/>
        </p:nvSpPr>
        <p:spPr>
          <a:xfrm>
            <a:off x="649356" y="6028595"/>
            <a:ext cx="10363201" cy="830997"/>
          </a:xfrm>
          <a:prstGeom prst="rect">
            <a:avLst/>
          </a:prstGeom>
        </p:spPr>
        <p:txBody>
          <a:bodyPr wrap="square">
            <a:spAutoFit/>
          </a:bodyPr>
          <a:lstStyle/>
          <a:p>
            <a:pPr lvl="0" defTabSz="1218621">
              <a:defRPr/>
            </a:pPr>
            <a:r>
              <a:rPr lang="en-IN" sz="2400" dirty="0">
                <a:solidFill>
                  <a:prstClr val="black"/>
                </a:solidFill>
                <a:hlinkClick r:id="rId5"/>
              </a:rPr>
              <a:t>https://blogs.sap.com/2016/02/02/sap-s4hana-custom-code-migration-worklist/</a:t>
            </a:r>
            <a:r>
              <a:rPr lang="en-IN" sz="2400" dirty="0">
                <a:solidFill>
                  <a:prstClr val="black"/>
                </a:solidFill>
              </a:rPr>
              <a:t/>
            </a:r>
            <a:br>
              <a:rPr lang="en-IN" sz="2400" dirty="0">
                <a:solidFill>
                  <a:prstClr val="black"/>
                </a:solidFill>
              </a:rPr>
            </a:br>
            <a:endParaRPr lang="en-IN" sz="2400" dirty="0">
              <a:solidFill>
                <a:prstClr val="black"/>
              </a:solidFill>
            </a:endParaRPr>
          </a:p>
        </p:txBody>
      </p:sp>
    </p:spTree>
    <p:extLst>
      <p:ext uri="{BB962C8B-B14F-4D97-AF65-F5344CB8AC3E}">
        <p14:creationId xmlns:p14="http://schemas.microsoft.com/office/powerpoint/2010/main" val="25121010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 xmlns:a16="http://schemas.microsoft.com/office/drawing/2014/main"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smtClean="0">
                <a:latin typeface="Cooper Black" panose="0208090404030B020404" pitchFamily="18" charset="0"/>
              </a:rPr>
              <a:t>S/4 HANA CODE Conversion </a:t>
            </a:r>
            <a:endParaRPr lang="en-US" sz="3600" dirty="0">
              <a:latin typeface="Cooper Black" panose="0208090404030B020404" pitchFamily="18" charset="0"/>
            </a:endParaRPr>
          </a:p>
        </p:txBody>
      </p:sp>
      <p:sp>
        <p:nvSpPr>
          <p:cNvPr id="3" name="Rectangle 2"/>
          <p:cNvSpPr/>
          <p:nvPr/>
        </p:nvSpPr>
        <p:spPr>
          <a:xfrm>
            <a:off x="204348" y="954292"/>
            <a:ext cx="11216086" cy="923330"/>
          </a:xfrm>
          <a:prstGeom prst="rect">
            <a:avLst/>
          </a:prstGeom>
        </p:spPr>
        <p:txBody>
          <a:bodyPr wrap="square">
            <a:spAutoFit/>
          </a:bodyPr>
          <a:lstStyle/>
          <a:p>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S/4HANA Readiness Check: is a tool designed to assist Customers with planning and preparation activities necessary to </a:t>
            </a:r>
            <a:r>
              <a:rPr lang="en-US" b="1" dirty="0">
                <a:solidFill>
                  <a:srgbClr val="202124"/>
                </a:solidFill>
                <a:latin typeface="arial" panose="020B0604020202020204" pitchFamily="34" charset="0"/>
              </a:rPr>
              <a:t>convert</a:t>
            </a:r>
            <a:r>
              <a:rPr lang="en-US" dirty="0">
                <a:solidFill>
                  <a:srgbClr val="202124"/>
                </a:solidFill>
                <a:latin typeface="arial" panose="020B0604020202020204" pitchFamily="34" charset="0"/>
              </a:rPr>
              <a:t> an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ECC system to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S/4HANA. Customers can execute to verify different aspects of an existing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ERP system.</a:t>
            </a:r>
            <a:endParaRPr lang="en-US" dirty="0"/>
          </a:p>
        </p:txBody>
      </p:sp>
      <p:sp>
        <p:nvSpPr>
          <p:cNvPr id="8" name="TextBox 7">
            <a:extLst>
              <a:ext uri="{FF2B5EF4-FFF2-40B4-BE49-F238E27FC236}">
                <a16:creationId xmlns="" xmlns:a16="http://schemas.microsoft.com/office/drawing/2014/main" id="{86288CD8-F1B4-4512-A3FD-EFE5D870079B}"/>
              </a:ext>
            </a:extLst>
          </p:cNvPr>
          <p:cNvSpPr txBox="1"/>
          <p:nvPr/>
        </p:nvSpPr>
        <p:spPr>
          <a:xfrm>
            <a:off x="261764" y="2554224"/>
            <a:ext cx="5919580" cy="1107996"/>
          </a:xfrm>
          <a:prstGeom prst="rect">
            <a:avLst/>
          </a:prstGeom>
          <a:noFill/>
        </p:spPr>
        <p:txBody>
          <a:bodyPr wrap="square" rtlCol="0">
            <a:spAutoFit/>
          </a:bodyPr>
          <a:lstStyle/>
          <a:p>
            <a:r>
              <a:rPr lang="en-US" sz="2400" b="1" dirty="0"/>
              <a:t>Exercise </a:t>
            </a:r>
            <a:r>
              <a:rPr lang="en-US" sz="2400" b="1" dirty="0" smtClean="0"/>
              <a:t>2</a:t>
            </a:r>
            <a:endParaRPr lang="en-US" sz="2400" b="1" dirty="0"/>
          </a:p>
          <a:p>
            <a:r>
              <a:rPr lang="en-US" sz="2400" b="1" dirty="0" smtClean="0">
                <a:hlinkClick r:id="rId4"/>
              </a:rPr>
              <a:t>Custom Code Conversion</a:t>
            </a:r>
            <a:endParaRPr lang="en-US" sz="2400" b="1" dirty="0"/>
          </a:p>
          <a:p>
            <a:endParaRPr lang="en-US" dirty="0"/>
          </a:p>
        </p:txBody>
      </p:sp>
      <p:pic>
        <p:nvPicPr>
          <p:cNvPr id="4098" name="Picture 2" descr="Conversion optimization Free Icon"/>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76870" y="2031389"/>
            <a:ext cx="4297149" cy="429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8234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2</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150537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31265723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40289819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New ABAP Syntax</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982353"/>
            <a:ext cx="11696243" cy="646331"/>
          </a:xfrm>
          <a:prstGeom prst="rect">
            <a:avLst/>
          </a:prstGeom>
          <a:noFill/>
        </p:spPr>
        <p:txBody>
          <a:bodyPr wrap="square" rtlCol="0">
            <a:spAutoFit/>
          </a:bodyPr>
          <a:lstStyle/>
          <a:p>
            <a:pPr algn="just"/>
            <a:endParaRPr lang="en-US" dirty="0"/>
          </a:p>
          <a:p>
            <a:pPr algn="just"/>
            <a:endParaRPr lang="en-US" dirty="0"/>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reeform: Shape 24">
            <a:extLst>
              <a:ext uri="{FF2B5EF4-FFF2-40B4-BE49-F238E27FC236}">
                <a16:creationId xmlns="" xmlns:a16="http://schemas.microsoft.com/office/drawing/2014/main" id="{C6F19E40-2771-41D1-8DF7-44AB5B3E1C8F}"/>
              </a:ext>
            </a:extLst>
          </p:cNvPr>
          <p:cNvSpPr/>
          <p:nvPr/>
        </p:nvSpPr>
        <p:spPr>
          <a:xfrm>
            <a:off x="800864" y="17576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4" name="Oval 13">
            <a:extLst>
              <a:ext uri="{FF2B5EF4-FFF2-40B4-BE49-F238E27FC236}">
                <a16:creationId xmlns="" xmlns:a16="http://schemas.microsoft.com/office/drawing/2014/main" id="{F6E7F802-B0F9-4843-B0D4-4A922178AA6E}"/>
              </a:ext>
            </a:extLst>
          </p:cNvPr>
          <p:cNvSpPr/>
          <p:nvPr/>
        </p:nvSpPr>
        <p:spPr>
          <a:xfrm>
            <a:off x="890457" y="185035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Oval 14">
            <a:extLst>
              <a:ext uri="{FF2B5EF4-FFF2-40B4-BE49-F238E27FC236}">
                <a16:creationId xmlns="" xmlns:a16="http://schemas.microsoft.com/office/drawing/2014/main" id="{D68B25B2-F1F8-42A9-8F53-AA4FFAAC77A9}"/>
              </a:ext>
            </a:extLst>
          </p:cNvPr>
          <p:cNvSpPr/>
          <p:nvPr/>
        </p:nvSpPr>
        <p:spPr>
          <a:xfrm>
            <a:off x="5386280" y="20456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16" name="Straight Connector 15">
            <a:extLst>
              <a:ext uri="{FF2B5EF4-FFF2-40B4-BE49-F238E27FC236}">
                <a16:creationId xmlns="" xmlns:a16="http://schemas.microsoft.com/office/drawing/2014/main" id="{7A0E825E-7681-4DB1-BE01-78F46BF24BF0}"/>
              </a:ext>
            </a:extLst>
          </p:cNvPr>
          <p:cNvCxnSpPr>
            <a:cxnSpLocks/>
          </p:cNvCxnSpPr>
          <p:nvPr/>
        </p:nvCxnSpPr>
        <p:spPr>
          <a:xfrm>
            <a:off x="5251890" y="18603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FEC1DE7E-0572-4E02-8605-B570219950D0}"/>
              </a:ext>
            </a:extLst>
          </p:cNvPr>
          <p:cNvSpPr txBox="1"/>
          <p:nvPr/>
        </p:nvSpPr>
        <p:spPr>
          <a:xfrm>
            <a:off x="1889453" y="1998114"/>
            <a:ext cx="3252690" cy="553998"/>
          </a:xfrm>
          <a:prstGeom prst="rect">
            <a:avLst/>
          </a:prstGeom>
          <a:noFill/>
        </p:spPr>
        <p:txBody>
          <a:bodyPr wrap="square" lIns="0" tIns="0" rIns="0" bIns="0" rtlCol="0" anchor="ctr" anchorCtr="0">
            <a:spAutoFit/>
          </a:bodyPr>
          <a:lstStyle/>
          <a:p>
            <a:pPr algn="r"/>
            <a:r>
              <a:rPr lang="en-US" dirty="0" smtClean="0"/>
              <a:t>Now </a:t>
            </a:r>
            <a:r>
              <a:rPr lang="en-US" dirty="0"/>
              <a:t>we can use comma </a:t>
            </a:r>
            <a:r>
              <a:rPr lang="en-US" dirty="0" smtClean="0"/>
              <a:t>separated</a:t>
            </a:r>
          </a:p>
          <a:p>
            <a:pPr algn="r"/>
            <a:r>
              <a:rPr lang="en-US" dirty="0" smtClean="0"/>
              <a:t>fields.</a:t>
            </a:r>
            <a:endParaRPr lang="en-US" dirty="0"/>
          </a:p>
        </p:txBody>
      </p:sp>
      <p:grpSp>
        <p:nvGrpSpPr>
          <p:cNvPr id="18" name="Group 17">
            <a:extLst>
              <a:ext uri="{FF2B5EF4-FFF2-40B4-BE49-F238E27FC236}">
                <a16:creationId xmlns="" xmlns:a16="http://schemas.microsoft.com/office/drawing/2014/main" id="{01763726-BFA5-402A-BDFF-149B1A7199C5}"/>
              </a:ext>
            </a:extLst>
          </p:cNvPr>
          <p:cNvGrpSpPr/>
          <p:nvPr/>
        </p:nvGrpSpPr>
        <p:grpSpPr>
          <a:xfrm>
            <a:off x="1058925" y="1952061"/>
            <a:ext cx="518709" cy="652234"/>
            <a:chOff x="2071556" y="1425834"/>
            <a:chExt cx="359302" cy="451795"/>
          </a:xfrm>
          <a:solidFill>
            <a:schemeClr val="accent2"/>
          </a:solidFill>
        </p:grpSpPr>
        <p:sp>
          <p:nvSpPr>
            <p:cNvPr id="19" name="Freeform 63">
              <a:extLst>
                <a:ext uri="{FF2B5EF4-FFF2-40B4-BE49-F238E27FC236}">
                  <a16:creationId xmlns="" xmlns:a16="http://schemas.microsoft.com/office/drawing/2014/main" id="{FD6718BA-E55B-46D7-8796-3ED44ABDCACB}"/>
                </a:ext>
              </a:extLst>
            </p:cNvPr>
            <p:cNvSpPr>
              <a:spLocks/>
            </p:cNvSpPr>
            <p:nvPr/>
          </p:nvSpPr>
          <p:spPr bwMode="auto">
            <a:xfrm>
              <a:off x="2135082" y="1493425"/>
              <a:ext cx="232250" cy="272906"/>
            </a:xfrm>
            <a:custGeom>
              <a:avLst/>
              <a:gdLst>
                <a:gd name="T0" fmla="*/ 97 w 193"/>
                <a:gd name="T1" fmla="*/ 0 h 227"/>
                <a:gd name="T2" fmla="*/ 0 w 193"/>
                <a:gd name="T3" fmla="*/ 96 h 227"/>
                <a:gd name="T4" fmla="*/ 18 w 193"/>
                <a:gd name="T5" fmla="*/ 152 h 227"/>
                <a:gd name="T6" fmla="*/ 49 w 193"/>
                <a:gd name="T7" fmla="*/ 223 h 227"/>
                <a:gd name="T8" fmla="*/ 49 w 193"/>
                <a:gd name="T9" fmla="*/ 224 h 227"/>
                <a:gd name="T10" fmla="*/ 52 w 193"/>
                <a:gd name="T11" fmla="*/ 227 h 227"/>
                <a:gd name="T12" fmla="*/ 141 w 193"/>
                <a:gd name="T13" fmla="*/ 227 h 227"/>
                <a:gd name="T14" fmla="*/ 145 w 193"/>
                <a:gd name="T15" fmla="*/ 224 h 227"/>
                <a:gd name="T16" fmla="*/ 145 w 193"/>
                <a:gd name="T17" fmla="*/ 223 h 227"/>
                <a:gd name="T18" fmla="*/ 176 w 193"/>
                <a:gd name="T19" fmla="*/ 150 h 227"/>
                <a:gd name="T20" fmla="*/ 193 w 193"/>
                <a:gd name="T21" fmla="*/ 96 h 227"/>
                <a:gd name="T22" fmla="*/ 97 w 193"/>
                <a:gd name="T2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227">
                  <a:moveTo>
                    <a:pt x="97" y="0"/>
                  </a:moveTo>
                  <a:cubicBezTo>
                    <a:pt x="43" y="0"/>
                    <a:pt x="0" y="43"/>
                    <a:pt x="0" y="96"/>
                  </a:cubicBezTo>
                  <a:cubicBezTo>
                    <a:pt x="0" y="117"/>
                    <a:pt x="7" y="136"/>
                    <a:pt x="18" y="152"/>
                  </a:cubicBezTo>
                  <a:cubicBezTo>
                    <a:pt x="32" y="174"/>
                    <a:pt x="49" y="198"/>
                    <a:pt x="49" y="223"/>
                  </a:cubicBezTo>
                  <a:cubicBezTo>
                    <a:pt x="49" y="224"/>
                    <a:pt x="49" y="224"/>
                    <a:pt x="49" y="224"/>
                  </a:cubicBezTo>
                  <a:cubicBezTo>
                    <a:pt x="49" y="226"/>
                    <a:pt x="50" y="227"/>
                    <a:pt x="52" y="227"/>
                  </a:cubicBezTo>
                  <a:cubicBezTo>
                    <a:pt x="141" y="227"/>
                    <a:pt x="141" y="227"/>
                    <a:pt x="141" y="227"/>
                  </a:cubicBezTo>
                  <a:cubicBezTo>
                    <a:pt x="143" y="227"/>
                    <a:pt x="145" y="226"/>
                    <a:pt x="145" y="224"/>
                  </a:cubicBezTo>
                  <a:cubicBezTo>
                    <a:pt x="145" y="223"/>
                    <a:pt x="145" y="223"/>
                    <a:pt x="145" y="223"/>
                  </a:cubicBezTo>
                  <a:cubicBezTo>
                    <a:pt x="145" y="197"/>
                    <a:pt x="163" y="173"/>
                    <a:pt x="176" y="150"/>
                  </a:cubicBezTo>
                  <a:cubicBezTo>
                    <a:pt x="187" y="135"/>
                    <a:pt x="193" y="116"/>
                    <a:pt x="193" y="96"/>
                  </a:cubicBezTo>
                  <a:cubicBezTo>
                    <a:pt x="193" y="43"/>
                    <a:pt x="150" y="0"/>
                    <a:pt x="97"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0" name="Freeform 64">
              <a:extLst>
                <a:ext uri="{FF2B5EF4-FFF2-40B4-BE49-F238E27FC236}">
                  <a16:creationId xmlns="" xmlns:a16="http://schemas.microsoft.com/office/drawing/2014/main" id="{3B8B1CBF-9BBA-49C8-89B6-309C9FC19EFD}"/>
                </a:ext>
              </a:extLst>
            </p:cNvPr>
            <p:cNvSpPr>
              <a:spLocks/>
            </p:cNvSpPr>
            <p:nvPr/>
          </p:nvSpPr>
          <p:spPr bwMode="auto">
            <a:xfrm>
              <a:off x="2194034" y="1817660"/>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4"/>
                    <a:pt x="4" y="19"/>
                    <a:pt x="9" y="19"/>
                  </a:cubicBezTo>
                  <a:cubicBezTo>
                    <a:pt x="86" y="19"/>
                    <a:pt x="86" y="19"/>
                    <a:pt x="86" y="19"/>
                  </a:cubicBezTo>
                  <a:cubicBezTo>
                    <a:pt x="91" y="19"/>
                    <a:pt x="96" y="14"/>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1" name="Freeform 65">
              <a:extLst>
                <a:ext uri="{FF2B5EF4-FFF2-40B4-BE49-F238E27FC236}">
                  <a16:creationId xmlns="" xmlns:a16="http://schemas.microsoft.com/office/drawing/2014/main" id="{0FA586EA-833E-41C1-B152-F75BFD9E863A}"/>
                </a:ext>
              </a:extLst>
            </p:cNvPr>
            <p:cNvSpPr>
              <a:spLocks/>
            </p:cNvSpPr>
            <p:nvPr/>
          </p:nvSpPr>
          <p:spPr bwMode="auto">
            <a:xfrm>
              <a:off x="2194034" y="1780561"/>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5"/>
                    <a:pt x="4" y="19"/>
                    <a:pt x="9" y="19"/>
                  </a:cubicBezTo>
                  <a:cubicBezTo>
                    <a:pt x="86" y="19"/>
                    <a:pt x="86" y="19"/>
                    <a:pt x="86" y="19"/>
                  </a:cubicBezTo>
                  <a:cubicBezTo>
                    <a:pt x="91" y="19"/>
                    <a:pt x="96" y="15"/>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2" name="Freeform 66">
              <a:extLst>
                <a:ext uri="{FF2B5EF4-FFF2-40B4-BE49-F238E27FC236}">
                  <a16:creationId xmlns="" xmlns:a16="http://schemas.microsoft.com/office/drawing/2014/main" id="{3DBA54D8-B598-4FC2-890E-9C61B74629D0}"/>
                </a:ext>
              </a:extLst>
            </p:cNvPr>
            <p:cNvSpPr>
              <a:spLocks/>
            </p:cNvSpPr>
            <p:nvPr/>
          </p:nvSpPr>
          <p:spPr bwMode="auto">
            <a:xfrm>
              <a:off x="2214870" y="1853743"/>
              <a:ext cx="74198" cy="23886"/>
            </a:xfrm>
            <a:custGeom>
              <a:avLst/>
              <a:gdLst>
                <a:gd name="T0" fmla="*/ 2 w 62"/>
                <a:gd name="T1" fmla="*/ 0 h 20"/>
                <a:gd name="T2" fmla="*/ 1 w 62"/>
                <a:gd name="T3" fmla="*/ 3 h 20"/>
                <a:gd name="T4" fmla="*/ 16 w 62"/>
                <a:gd name="T5" fmla="*/ 17 h 20"/>
                <a:gd name="T6" fmla="*/ 21 w 62"/>
                <a:gd name="T7" fmla="*/ 20 h 20"/>
                <a:gd name="T8" fmla="*/ 40 w 62"/>
                <a:gd name="T9" fmla="*/ 20 h 20"/>
                <a:gd name="T10" fmla="*/ 46 w 62"/>
                <a:gd name="T11" fmla="*/ 17 h 20"/>
                <a:gd name="T12" fmla="*/ 60 w 62"/>
                <a:gd name="T13" fmla="*/ 3 h 20"/>
                <a:gd name="T14" fmla="*/ 59 w 62"/>
                <a:gd name="T15" fmla="*/ 0 h 20"/>
                <a:gd name="T16" fmla="*/ 2 w 6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0">
                  <a:moveTo>
                    <a:pt x="2" y="0"/>
                  </a:moveTo>
                  <a:cubicBezTo>
                    <a:pt x="0" y="0"/>
                    <a:pt x="0" y="1"/>
                    <a:pt x="1" y="3"/>
                  </a:cubicBezTo>
                  <a:cubicBezTo>
                    <a:pt x="16" y="17"/>
                    <a:pt x="16" y="17"/>
                    <a:pt x="16" y="17"/>
                  </a:cubicBezTo>
                  <a:cubicBezTo>
                    <a:pt x="17" y="19"/>
                    <a:pt x="19" y="20"/>
                    <a:pt x="21" y="20"/>
                  </a:cubicBezTo>
                  <a:cubicBezTo>
                    <a:pt x="40" y="20"/>
                    <a:pt x="40" y="20"/>
                    <a:pt x="40" y="20"/>
                  </a:cubicBezTo>
                  <a:cubicBezTo>
                    <a:pt x="42" y="20"/>
                    <a:pt x="44" y="19"/>
                    <a:pt x="46" y="17"/>
                  </a:cubicBezTo>
                  <a:cubicBezTo>
                    <a:pt x="60" y="3"/>
                    <a:pt x="60" y="3"/>
                    <a:pt x="60" y="3"/>
                  </a:cubicBezTo>
                  <a:cubicBezTo>
                    <a:pt x="62" y="1"/>
                    <a:pt x="61" y="0"/>
                    <a:pt x="59" y="0"/>
                  </a:cubicBezTo>
                  <a:lnTo>
                    <a:pt x="2"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3" name="Freeform 67">
              <a:extLst>
                <a:ext uri="{FF2B5EF4-FFF2-40B4-BE49-F238E27FC236}">
                  <a16:creationId xmlns="" xmlns:a16="http://schemas.microsoft.com/office/drawing/2014/main" id="{9C4C6918-4D8D-4A24-9E65-86E38E788439}"/>
                </a:ext>
              </a:extLst>
            </p:cNvPr>
            <p:cNvSpPr>
              <a:spLocks/>
            </p:cNvSpPr>
            <p:nvPr/>
          </p:nvSpPr>
          <p:spPr bwMode="auto">
            <a:xfrm>
              <a:off x="2362250" y="1692642"/>
              <a:ext cx="39640" cy="39640"/>
            </a:xfrm>
            <a:custGeom>
              <a:avLst/>
              <a:gdLst>
                <a:gd name="T0" fmla="*/ 0 w 33"/>
                <a:gd name="T1" fmla="*/ 17 h 33"/>
                <a:gd name="T2" fmla="*/ 17 w 33"/>
                <a:gd name="T3" fmla="*/ 33 h 33"/>
                <a:gd name="T4" fmla="*/ 33 w 33"/>
                <a:gd name="T5" fmla="*/ 13 h 33"/>
                <a:gd name="T6" fmla="*/ 14 w 33"/>
                <a:gd name="T7" fmla="*/ 0 h 33"/>
                <a:gd name="T8" fmla="*/ 0 w 33"/>
                <a:gd name="T9" fmla="*/ 17 h 33"/>
              </a:gdLst>
              <a:ahLst/>
              <a:cxnLst>
                <a:cxn ang="0">
                  <a:pos x="T0" y="T1"/>
                </a:cxn>
                <a:cxn ang="0">
                  <a:pos x="T2" y="T3"/>
                </a:cxn>
                <a:cxn ang="0">
                  <a:pos x="T4" y="T5"/>
                </a:cxn>
                <a:cxn ang="0">
                  <a:pos x="T6" y="T7"/>
                </a:cxn>
                <a:cxn ang="0">
                  <a:pos x="T8" y="T9"/>
                </a:cxn>
              </a:cxnLst>
              <a:rect l="0" t="0" r="r" b="b"/>
              <a:pathLst>
                <a:path w="33" h="33">
                  <a:moveTo>
                    <a:pt x="0" y="17"/>
                  </a:moveTo>
                  <a:cubicBezTo>
                    <a:pt x="17" y="33"/>
                    <a:pt x="17" y="33"/>
                    <a:pt x="17" y="33"/>
                  </a:cubicBezTo>
                  <a:cubicBezTo>
                    <a:pt x="23" y="27"/>
                    <a:pt x="28" y="20"/>
                    <a:pt x="33" y="13"/>
                  </a:cubicBezTo>
                  <a:cubicBezTo>
                    <a:pt x="14" y="0"/>
                    <a:pt x="14" y="0"/>
                    <a:pt x="14" y="0"/>
                  </a:cubicBezTo>
                  <a:cubicBezTo>
                    <a:pt x="10" y="6"/>
                    <a:pt x="5" y="12"/>
                    <a:pt x="0" y="1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4" name="Freeform 68">
              <a:extLst>
                <a:ext uri="{FF2B5EF4-FFF2-40B4-BE49-F238E27FC236}">
                  <a16:creationId xmlns="" xmlns:a16="http://schemas.microsoft.com/office/drawing/2014/main" id="{35D97087-478D-414B-A0A2-A12A097515FC}"/>
                </a:ext>
              </a:extLst>
            </p:cNvPr>
            <p:cNvSpPr>
              <a:spLocks/>
            </p:cNvSpPr>
            <p:nvPr/>
          </p:nvSpPr>
          <p:spPr bwMode="auto">
            <a:xfrm>
              <a:off x="2397316" y="1629116"/>
              <a:ext cx="33542" cy="33542"/>
            </a:xfrm>
            <a:custGeom>
              <a:avLst/>
              <a:gdLst>
                <a:gd name="T0" fmla="*/ 5 w 28"/>
                <a:gd name="T1" fmla="*/ 0 h 28"/>
                <a:gd name="T2" fmla="*/ 0 w 28"/>
                <a:gd name="T3" fmla="*/ 21 h 28"/>
                <a:gd name="T4" fmla="*/ 22 w 28"/>
                <a:gd name="T5" fmla="*/ 28 h 28"/>
                <a:gd name="T6" fmla="*/ 28 w 28"/>
                <a:gd name="T7" fmla="*/ 3 h 28"/>
                <a:gd name="T8" fmla="*/ 5 w 28"/>
                <a:gd name="T9" fmla="*/ 0 h 28"/>
              </a:gdLst>
              <a:ahLst/>
              <a:cxnLst>
                <a:cxn ang="0">
                  <a:pos x="T0" y="T1"/>
                </a:cxn>
                <a:cxn ang="0">
                  <a:pos x="T2" y="T3"/>
                </a:cxn>
                <a:cxn ang="0">
                  <a:pos x="T4" y="T5"/>
                </a:cxn>
                <a:cxn ang="0">
                  <a:pos x="T6" y="T7"/>
                </a:cxn>
                <a:cxn ang="0">
                  <a:pos x="T8" y="T9"/>
                </a:cxn>
              </a:cxnLst>
              <a:rect l="0" t="0" r="r" b="b"/>
              <a:pathLst>
                <a:path w="28" h="28">
                  <a:moveTo>
                    <a:pt x="5" y="0"/>
                  </a:moveTo>
                  <a:cubicBezTo>
                    <a:pt x="4" y="7"/>
                    <a:pt x="3" y="14"/>
                    <a:pt x="0" y="21"/>
                  </a:cubicBezTo>
                  <a:cubicBezTo>
                    <a:pt x="22" y="28"/>
                    <a:pt x="22" y="28"/>
                    <a:pt x="22" y="28"/>
                  </a:cubicBezTo>
                  <a:cubicBezTo>
                    <a:pt x="25" y="20"/>
                    <a:pt x="27" y="12"/>
                    <a:pt x="28" y="3"/>
                  </a:cubicBezTo>
                  <a:lnTo>
                    <a:pt x="5"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5" name="Freeform 69">
              <a:extLst>
                <a:ext uri="{FF2B5EF4-FFF2-40B4-BE49-F238E27FC236}">
                  <a16:creationId xmlns="" xmlns:a16="http://schemas.microsoft.com/office/drawing/2014/main" id="{AAEA167C-F5F6-453A-8371-2DB1BDC87C5A}"/>
                </a:ext>
              </a:extLst>
            </p:cNvPr>
            <p:cNvSpPr>
              <a:spLocks/>
            </p:cNvSpPr>
            <p:nvPr/>
          </p:nvSpPr>
          <p:spPr bwMode="auto">
            <a:xfrm>
              <a:off x="2397316" y="1551869"/>
              <a:ext cx="33542" cy="34050"/>
            </a:xfrm>
            <a:custGeom>
              <a:avLst/>
              <a:gdLst>
                <a:gd name="T0" fmla="*/ 5 w 28"/>
                <a:gd name="T1" fmla="*/ 28 h 28"/>
                <a:gd name="T2" fmla="*/ 28 w 28"/>
                <a:gd name="T3" fmla="*/ 25 h 28"/>
                <a:gd name="T4" fmla="*/ 22 w 28"/>
                <a:gd name="T5" fmla="*/ 0 h 28"/>
                <a:gd name="T6" fmla="*/ 0 w 28"/>
                <a:gd name="T7" fmla="*/ 7 h 28"/>
                <a:gd name="T8" fmla="*/ 5 w 28"/>
                <a:gd name="T9" fmla="*/ 28 h 28"/>
              </a:gdLst>
              <a:ahLst/>
              <a:cxnLst>
                <a:cxn ang="0">
                  <a:pos x="T0" y="T1"/>
                </a:cxn>
                <a:cxn ang="0">
                  <a:pos x="T2" y="T3"/>
                </a:cxn>
                <a:cxn ang="0">
                  <a:pos x="T4" y="T5"/>
                </a:cxn>
                <a:cxn ang="0">
                  <a:pos x="T6" y="T7"/>
                </a:cxn>
                <a:cxn ang="0">
                  <a:pos x="T8" y="T9"/>
                </a:cxn>
              </a:cxnLst>
              <a:rect l="0" t="0" r="r" b="b"/>
              <a:pathLst>
                <a:path w="28" h="28">
                  <a:moveTo>
                    <a:pt x="5" y="28"/>
                  </a:moveTo>
                  <a:cubicBezTo>
                    <a:pt x="28" y="25"/>
                    <a:pt x="28" y="25"/>
                    <a:pt x="28" y="25"/>
                  </a:cubicBezTo>
                  <a:cubicBezTo>
                    <a:pt x="27" y="16"/>
                    <a:pt x="25" y="8"/>
                    <a:pt x="22" y="0"/>
                  </a:cubicBezTo>
                  <a:cubicBezTo>
                    <a:pt x="0" y="7"/>
                    <a:pt x="0" y="7"/>
                    <a:pt x="0" y="7"/>
                  </a:cubicBezTo>
                  <a:cubicBezTo>
                    <a:pt x="3" y="14"/>
                    <a:pt x="4" y="21"/>
                    <a:pt x="5" y="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6" name="Freeform 70">
              <a:extLst>
                <a:ext uri="{FF2B5EF4-FFF2-40B4-BE49-F238E27FC236}">
                  <a16:creationId xmlns="" xmlns:a16="http://schemas.microsoft.com/office/drawing/2014/main" id="{27545640-8DD7-4494-8D88-CE05BA73BD2D}"/>
                </a:ext>
              </a:extLst>
            </p:cNvPr>
            <p:cNvSpPr>
              <a:spLocks/>
            </p:cNvSpPr>
            <p:nvPr/>
          </p:nvSpPr>
          <p:spPr bwMode="auto">
            <a:xfrm>
              <a:off x="2362250" y="1482245"/>
              <a:ext cx="39640" cy="39640"/>
            </a:xfrm>
            <a:custGeom>
              <a:avLst/>
              <a:gdLst>
                <a:gd name="T0" fmla="*/ 33 w 33"/>
                <a:gd name="T1" fmla="*/ 20 h 33"/>
                <a:gd name="T2" fmla="*/ 17 w 33"/>
                <a:gd name="T3" fmla="*/ 0 h 33"/>
                <a:gd name="T4" fmla="*/ 0 w 33"/>
                <a:gd name="T5" fmla="*/ 16 h 33"/>
                <a:gd name="T6" fmla="*/ 14 w 33"/>
                <a:gd name="T7" fmla="*/ 33 h 33"/>
                <a:gd name="T8" fmla="*/ 33 w 33"/>
                <a:gd name="T9" fmla="*/ 20 h 33"/>
              </a:gdLst>
              <a:ahLst/>
              <a:cxnLst>
                <a:cxn ang="0">
                  <a:pos x="T0" y="T1"/>
                </a:cxn>
                <a:cxn ang="0">
                  <a:pos x="T2" y="T3"/>
                </a:cxn>
                <a:cxn ang="0">
                  <a:pos x="T4" y="T5"/>
                </a:cxn>
                <a:cxn ang="0">
                  <a:pos x="T6" y="T7"/>
                </a:cxn>
                <a:cxn ang="0">
                  <a:pos x="T8" y="T9"/>
                </a:cxn>
              </a:cxnLst>
              <a:rect l="0" t="0" r="r" b="b"/>
              <a:pathLst>
                <a:path w="33" h="33">
                  <a:moveTo>
                    <a:pt x="33" y="20"/>
                  </a:moveTo>
                  <a:cubicBezTo>
                    <a:pt x="28" y="13"/>
                    <a:pt x="23" y="7"/>
                    <a:pt x="17" y="0"/>
                  </a:cubicBezTo>
                  <a:cubicBezTo>
                    <a:pt x="0" y="16"/>
                    <a:pt x="0" y="16"/>
                    <a:pt x="0" y="16"/>
                  </a:cubicBezTo>
                  <a:cubicBezTo>
                    <a:pt x="5" y="21"/>
                    <a:pt x="10" y="27"/>
                    <a:pt x="14" y="33"/>
                  </a:cubicBezTo>
                  <a:lnTo>
                    <a:pt x="33" y="2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7" name="Freeform 71">
              <a:extLst>
                <a:ext uri="{FF2B5EF4-FFF2-40B4-BE49-F238E27FC236}">
                  <a16:creationId xmlns="" xmlns:a16="http://schemas.microsoft.com/office/drawing/2014/main" id="{B87C7A64-B6FD-44F5-87BD-A7113140F026}"/>
                </a:ext>
              </a:extLst>
            </p:cNvPr>
            <p:cNvSpPr>
              <a:spLocks/>
            </p:cNvSpPr>
            <p:nvPr/>
          </p:nvSpPr>
          <p:spPr bwMode="auto">
            <a:xfrm>
              <a:off x="2305839" y="1438031"/>
              <a:ext cx="37607" cy="37099"/>
            </a:xfrm>
            <a:custGeom>
              <a:avLst/>
              <a:gdLst>
                <a:gd name="T0" fmla="*/ 31 w 31"/>
                <a:gd name="T1" fmla="*/ 11 h 31"/>
                <a:gd name="T2" fmla="*/ 8 w 31"/>
                <a:gd name="T3" fmla="*/ 0 h 31"/>
                <a:gd name="T4" fmla="*/ 0 w 31"/>
                <a:gd name="T5" fmla="*/ 22 h 31"/>
                <a:gd name="T6" fmla="*/ 19 w 31"/>
                <a:gd name="T7" fmla="*/ 31 h 31"/>
                <a:gd name="T8" fmla="*/ 31 w 31"/>
                <a:gd name="T9" fmla="*/ 11 h 31"/>
              </a:gdLst>
              <a:ahLst/>
              <a:cxnLst>
                <a:cxn ang="0">
                  <a:pos x="T0" y="T1"/>
                </a:cxn>
                <a:cxn ang="0">
                  <a:pos x="T2" y="T3"/>
                </a:cxn>
                <a:cxn ang="0">
                  <a:pos x="T4" y="T5"/>
                </a:cxn>
                <a:cxn ang="0">
                  <a:pos x="T6" y="T7"/>
                </a:cxn>
                <a:cxn ang="0">
                  <a:pos x="T8" y="T9"/>
                </a:cxn>
              </a:cxnLst>
              <a:rect l="0" t="0" r="r" b="b"/>
              <a:pathLst>
                <a:path w="31" h="31">
                  <a:moveTo>
                    <a:pt x="31" y="11"/>
                  </a:moveTo>
                  <a:cubicBezTo>
                    <a:pt x="24" y="7"/>
                    <a:pt x="16" y="3"/>
                    <a:pt x="8" y="0"/>
                  </a:cubicBezTo>
                  <a:cubicBezTo>
                    <a:pt x="0" y="22"/>
                    <a:pt x="0" y="22"/>
                    <a:pt x="0" y="22"/>
                  </a:cubicBezTo>
                  <a:cubicBezTo>
                    <a:pt x="7" y="24"/>
                    <a:pt x="13" y="27"/>
                    <a:pt x="19" y="31"/>
                  </a:cubicBezTo>
                  <a:lnTo>
                    <a:pt x="31" y="1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8" name="Freeform 72">
              <a:extLst>
                <a:ext uri="{FF2B5EF4-FFF2-40B4-BE49-F238E27FC236}">
                  <a16:creationId xmlns="" xmlns:a16="http://schemas.microsoft.com/office/drawing/2014/main" id="{03C04C8C-4E16-4575-8BE0-36D4703C3D7C}"/>
                </a:ext>
              </a:extLst>
            </p:cNvPr>
            <p:cNvSpPr>
              <a:spLocks/>
            </p:cNvSpPr>
            <p:nvPr/>
          </p:nvSpPr>
          <p:spPr bwMode="auto">
            <a:xfrm>
              <a:off x="2236215" y="1425834"/>
              <a:ext cx="29984" cy="28968"/>
            </a:xfrm>
            <a:custGeom>
              <a:avLst/>
              <a:gdLst>
                <a:gd name="T0" fmla="*/ 13 w 25"/>
                <a:gd name="T1" fmla="*/ 23 h 24"/>
                <a:gd name="T2" fmla="*/ 23 w 25"/>
                <a:gd name="T3" fmla="*/ 24 h 24"/>
                <a:gd name="T4" fmla="*/ 25 w 25"/>
                <a:gd name="T5" fmla="*/ 1 h 24"/>
                <a:gd name="T6" fmla="*/ 13 w 25"/>
                <a:gd name="T7" fmla="*/ 0 h 24"/>
                <a:gd name="T8" fmla="*/ 0 w 25"/>
                <a:gd name="T9" fmla="*/ 1 h 24"/>
                <a:gd name="T10" fmla="*/ 2 w 25"/>
                <a:gd name="T11" fmla="*/ 24 h 24"/>
                <a:gd name="T12" fmla="*/ 13 w 25"/>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25" h="24">
                  <a:moveTo>
                    <a:pt x="13" y="23"/>
                  </a:moveTo>
                  <a:cubicBezTo>
                    <a:pt x="16" y="23"/>
                    <a:pt x="20" y="23"/>
                    <a:pt x="23" y="24"/>
                  </a:cubicBezTo>
                  <a:cubicBezTo>
                    <a:pt x="25" y="1"/>
                    <a:pt x="25" y="1"/>
                    <a:pt x="25" y="1"/>
                  </a:cubicBezTo>
                  <a:cubicBezTo>
                    <a:pt x="21" y="0"/>
                    <a:pt x="17" y="0"/>
                    <a:pt x="13" y="0"/>
                  </a:cubicBezTo>
                  <a:cubicBezTo>
                    <a:pt x="8" y="0"/>
                    <a:pt x="4" y="0"/>
                    <a:pt x="0" y="1"/>
                  </a:cubicBezTo>
                  <a:cubicBezTo>
                    <a:pt x="2" y="24"/>
                    <a:pt x="2" y="24"/>
                    <a:pt x="2" y="24"/>
                  </a:cubicBezTo>
                  <a:cubicBezTo>
                    <a:pt x="5" y="23"/>
                    <a:pt x="9" y="23"/>
                    <a:pt x="13" y="23"/>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9" name="Freeform 73">
              <a:extLst>
                <a:ext uri="{FF2B5EF4-FFF2-40B4-BE49-F238E27FC236}">
                  <a16:creationId xmlns="" xmlns:a16="http://schemas.microsoft.com/office/drawing/2014/main" id="{47ED8F11-D31B-4594-882B-605722800617}"/>
                </a:ext>
              </a:extLst>
            </p:cNvPr>
            <p:cNvSpPr>
              <a:spLocks/>
            </p:cNvSpPr>
            <p:nvPr/>
          </p:nvSpPr>
          <p:spPr bwMode="auto">
            <a:xfrm>
              <a:off x="2159476" y="1438031"/>
              <a:ext cx="37099" cy="37099"/>
            </a:xfrm>
            <a:custGeom>
              <a:avLst/>
              <a:gdLst>
                <a:gd name="T0" fmla="*/ 31 w 31"/>
                <a:gd name="T1" fmla="*/ 22 h 31"/>
                <a:gd name="T2" fmla="*/ 23 w 31"/>
                <a:gd name="T3" fmla="*/ 0 h 31"/>
                <a:gd name="T4" fmla="*/ 0 w 31"/>
                <a:gd name="T5" fmla="*/ 11 h 31"/>
                <a:gd name="T6" fmla="*/ 12 w 31"/>
                <a:gd name="T7" fmla="*/ 31 h 31"/>
                <a:gd name="T8" fmla="*/ 31 w 31"/>
                <a:gd name="T9" fmla="*/ 22 h 31"/>
              </a:gdLst>
              <a:ahLst/>
              <a:cxnLst>
                <a:cxn ang="0">
                  <a:pos x="T0" y="T1"/>
                </a:cxn>
                <a:cxn ang="0">
                  <a:pos x="T2" y="T3"/>
                </a:cxn>
                <a:cxn ang="0">
                  <a:pos x="T4" y="T5"/>
                </a:cxn>
                <a:cxn ang="0">
                  <a:pos x="T6" y="T7"/>
                </a:cxn>
                <a:cxn ang="0">
                  <a:pos x="T8" y="T9"/>
                </a:cxn>
              </a:cxnLst>
              <a:rect l="0" t="0" r="r" b="b"/>
              <a:pathLst>
                <a:path w="31" h="31">
                  <a:moveTo>
                    <a:pt x="31" y="22"/>
                  </a:moveTo>
                  <a:cubicBezTo>
                    <a:pt x="23" y="0"/>
                    <a:pt x="23" y="0"/>
                    <a:pt x="23" y="0"/>
                  </a:cubicBezTo>
                  <a:cubicBezTo>
                    <a:pt x="15" y="3"/>
                    <a:pt x="7" y="7"/>
                    <a:pt x="0" y="11"/>
                  </a:cubicBezTo>
                  <a:cubicBezTo>
                    <a:pt x="12" y="31"/>
                    <a:pt x="12" y="31"/>
                    <a:pt x="12" y="31"/>
                  </a:cubicBezTo>
                  <a:cubicBezTo>
                    <a:pt x="18" y="27"/>
                    <a:pt x="24" y="24"/>
                    <a:pt x="31" y="22"/>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0" name="Freeform 74">
              <a:extLst>
                <a:ext uri="{FF2B5EF4-FFF2-40B4-BE49-F238E27FC236}">
                  <a16:creationId xmlns="" xmlns:a16="http://schemas.microsoft.com/office/drawing/2014/main" id="{9EB42014-6254-4AFC-AC3B-14F10E75D6F3}"/>
                </a:ext>
              </a:extLst>
            </p:cNvPr>
            <p:cNvSpPr>
              <a:spLocks/>
            </p:cNvSpPr>
            <p:nvPr/>
          </p:nvSpPr>
          <p:spPr bwMode="auto">
            <a:xfrm>
              <a:off x="2100524" y="1483769"/>
              <a:ext cx="39640" cy="38115"/>
            </a:xfrm>
            <a:custGeom>
              <a:avLst/>
              <a:gdLst>
                <a:gd name="T0" fmla="*/ 33 w 33"/>
                <a:gd name="T1" fmla="*/ 15 h 32"/>
                <a:gd name="T2" fmla="*/ 16 w 33"/>
                <a:gd name="T3" fmla="*/ 0 h 32"/>
                <a:gd name="T4" fmla="*/ 0 w 33"/>
                <a:gd name="T5" fmla="*/ 19 h 32"/>
                <a:gd name="T6" fmla="*/ 19 w 33"/>
                <a:gd name="T7" fmla="*/ 32 h 32"/>
                <a:gd name="T8" fmla="*/ 33 w 33"/>
                <a:gd name="T9" fmla="*/ 15 h 32"/>
              </a:gdLst>
              <a:ahLst/>
              <a:cxnLst>
                <a:cxn ang="0">
                  <a:pos x="T0" y="T1"/>
                </a:cxn>
                <a:cxn ang="0">
                  <a:pos x="T2" y="T3"/>
                </a:cxn>
                <a:cxn ang="0">
                  <a:pos x="T4" y="T5"/>
                </a:cxn>
                <a:cxn ang="0">
                  <a:pos x="T6" y="T7"/>
                </a:cxn>
                <a:cxn ang="0">
                  <a:pos x="T8" y="T9"/>
                </a:cxn>
              </a:cxnLst>
              <a:rect l="0" t="0" r="r" b="b"/>
              <a:pathLst>
                <a:path w="33" h="32">
                  <a:moveTo>
                    <a:pt x="33" y="15"/>
                  </a:moveTo>
                  <a:cubicBezTo>
                    <a:pt x="16" y="0"/>
                    <a:pt x="16" y="0"/>
                    <a:pt x="16" y="0"/>
                  </a:cubicBezTo>
                  <a:cubicBezTo>
                    <a:pt x="10" y="6"/>
                    <a:pt x="5" y="12"/>
                    <a:pt x="0" y="19"/>
                  </a:cubicBezTo>
                  <a:cubicBezTo>
                    <a:pt x="19" y="32"/>
                    <a:pt x="19" y="32"/>
                    <a:pt x="19" y="32"/>
                  </a:cubicBezTo>
                  <a:cubicBezTo>
                    <a:pt x="23" y="26"/>
                    <a:pt x="28" y="21"/>
                    <a:pt x="33"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1" name="Freeform 75">
              <a:extLst>
                <a:ext uri="{FF2B5EF4-FFF2-40B4-BE49-F238E27FC236}">
                  <a16:creationId xmlns="" xmlns:a16="http://schemas.microsoft.com/office/drawing/2014/main" id="{AE8EAA14-F5B4-44E5-8210-09F3B037D418}"/>
                </a:ext>
              </a:extLst>
            </p:cNvPr>
            <p:cNvSpPr>
              <a:spLocks/>
            </p:cNvSpPr>
            <p:nvPr/>
          </p:nvSpPr>
          <p:spPr bwMode="auto">
            <a:xfrm>
              <a:off x="2071556" y="1551869"/>
              <a:ext cx="33542" cy="34050"/>
            </a:xfrm>
            <a:custGeom>
              <a:avLst/>
              <a:gdLst>
                <a:gd name="T0" fmla="*/ 23 w 28"/>
                <a:gd name="T1" fmla="*/ 28 h 28"/>
                <a:gd name="T2" fmla="*/ 28 w 28"/>
                <a:gd name="T3" fmla="*/ 7 h 28"/>
                <a:gd name="T4" fmla="*/ 6 w 28"/>
                <a:gd name="T5" fmla="*/ 0 h 28"/>
                <a:gd name="T6" fmla="*/ 0 w 28"/>
                <a:gd name="T7" fmla="*/ 25 h 28"/>
                <a:gd name="T8" fmla="*/ 20 w 28"/>
                <a:gd name="T9" fmla="*/ 28 h 28"/>
                <a:gd name="T10" fmla="*/ 23 w 28"/>
                <a:gd name="T11" fmla="*/ 28 h 28"/>
              </a:gdLst>
              <a:ahLst/>
              <a:cxnLst>
                <a:cxn ang="0">
                  <a:pos x="T0" y="T1"/>
                </a:cxn>
                <a:cxn ang="0">
                  <a:pos x="T2" y="T3"/>
                </a:cxn>
                <a:cxn ang="0">
                  <a:pos x="T4" y="T5"/>
                </a:cxn>
                <a:cxn ang="0">
                  <a:pos x="T6" y="T7"/>
                </a:cxn>
                <a:cxn ang="0">
                  <a:pos x="T8" y="T9"/>
                </a:cxn>
                <a:cxn ang="0">
                  <a:pos x="T10" y="T11"/>
                </a:cxn>
              </a:cxnLst>
              <a:rect l="0" t="0" r="r" b="b"/>
              <a:pathLst>
                <a:path w="28" h="28">
                  <a:moveTo>
                    <a:pt x="23" y="28"/>
                  </a:moveTo>
                  <a:cubicBezTo>
                    <a:pt x="24" y="21"/>
                    <a:pt x="26" y="14"/>
                    <a:pt x="28" y="7"/>
                  </a:cubicBezTo>
                  <a:cubicBezTo>
                    <a:pt x="6" y="0"/>
                    <a:pt x="6" y="0"/>
                    <a:pt x="6" y="0"/>
                  </a:cubicBezTo>
                  <a:cubicBezTo>
                    <a:pt x="3" y="8"/>
                    <a:pt x="1" y="17"/>
                    <a:pt x="0" y="25"/>
                  </a:cubicBezTo>
                  <a:cubicBezTo>
                    <a:pt x="20" y="28"/>
                    <a:pt x="20" y="28"/>
                    <a:pt x="20" y="28"/>
                  </a:cubicBezTo>
                  <a:lnTo>
                    <a:pt x="23" y="2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2" name="Freeform 76">
              <a:extLst>
                <a:ext uri="{FF2B5EF4-FFF2-40B4-BE49-F238E27FC236}">
                  <a16:creationId xmlns="" xmlns:a16="http://schemas.microsoft.com/office/drawing/2014/main" id="{87A17142-C8DC-4540-B240-D5A74F4C2C56}"/>
                </a:ext>
              </a:extLst>
            </p:cNvPr>
            <p:cNvSpPr>
              <a:spLocks/>
            </p:cNvSpPr>
            <p:nvPr/>
          </p:nvSpPr>
          <p:spPr bwMode="auto">
            <a:xfrm>
              <a:off x="2071556" y="1629116"/>
              <a:ext cx="33542" cy="33542"/>
            </a:xfrm>
            <a:custGeom>
              <a:avLst/>
              <a:gdLst>
                <a:gd name="T0" fmla="*/ 23 w 28"/>
                <a:gd name="T1" fmla="*/ 0 h 28"/>
                <a:gd name="T2" fmla="*/ 0 w 28"/>
                <a:gd name="T3" fmla="*/ 3 h 28"/>
                <a:gd name="T4" fmla="*/ 6 w 28"/>
                <a:gd name="T5" fmla="*/ 28 h 28"/>
                <a:gd name="T6" fmla="*/ 28 w 28"/>
                <a:gd name="T7" fmla="*/ 21 h 28"/>
                <a:gd name="T8" fmla="*/ 23 w 28"/>
                <a:gd name="T9" fmla="*/ 0 h 28"/>
              </a:gdLst>
              <a:ahLst/>
              <a:cxnLst>
                <a:cxn ang="0">
                  <a:pos x="T0" y="T1"/>
                </a:cxn>
                <a:cxn ang="0">
                  <a:pos x="T2" y="T3"/>
                </a:cxn>
                <a:cxn ang="0">
                  <a:pos x="T4" y="T5"/>
                </a:cxn>
                <a:cxn ang="0">
                  <a:pos x="T6" y="T7"/>
                </a:cxn>
                <a:cxn ang="0">
                  <a:pos x="T8" y="T9"/>
                </a:cxn>
              </a:cxnLst>
              <a:rect l="0" t="0" r="r" b="b"/>
              <a:pathLst>
                <a:path w="28" h="28">
                  <a:moveTo>
                    <a:pt x="23" y="0"/>
                  </a:moveTo>
                  <a:cubicBezTo>
                    <a:pt x="0" y="3"/>
                    <a:pt x="0" y="3"/>
                    <a:pt x="0" y="3"/>
                  </a:cubicBezTo>
                  <a:cubicBezTo>
                    <a:pt x="1" y="12"/>
                    <a:pt x="3" y="20"/>
                    <a:pt x="6" y="28"/>
                  </a:cubicBezTo>
                  <a:cubicBezTo>
                    <a:pt x="28" y="21"/>
                    <a:pt x="28" y="21"/>
                    <a:pt x="28" y="21"/>
                  </a:cubicBezTo>
                  <a:cubicBezTo>
                    <a:pt x="26" y="14"/>
                    <a:pt x="24" y="7"/>
                    <a:pt x="23"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3" name="Freeform 77">
              <a:extLst>
                <a:ext uri="{FF2B5EF4-FFF2-40B4-BE49-F238E27FC236}">
                  <a16:creationId xmlns="" xmlns:a16="http://schemas.microsoft.com/office/drawing/2014/main" id="{83B8163C-03DC-49E0-B327-58D3A690416B}"/>
                </a:ext>
              </a:extLst>
            </p:cNvPr>
            <p:cNvSpPr>
              <a:spLocks/>
            </p:cNvSpPr>
            <p:nvPr/>
          </p:nvSpPr>
          <p:spPr bwMode="auto">
            <a:xfrm>
              <a:off x="2100524" y="1692642"/>
              <a:ext cx="39640" cy="39640"/>
            </a:xfrm>
            <a:custGeom>
              <a:avLst/>
              <a:gdLst>
                <a:gd name="T0" fmla="*/ 0 w 33"/>
                <a:gd name="T1" fmla="*/ 13 h 33"/>
                <a:gd name="T2" fmla="*/ 16 w 33"/>
                <a:gd name="T3" fmla="*/ 33 h 33"/>
                <a:gd name="T4" fmla="*/ 33 w 33"/>
                <a:gd name="T5" fmla="*/ 17 h 33"/>
                <a:gd name="T6" fmla="*/ 19 w 33"/>
                <a:gd name="T7" fmla="*/ 0 h 33"/>
                <a:gd name="T8" fmla="*/ 0 w 33"/>
                <a:gd name="T9" fmla="*/ 13 h 33"/>
              </a:gdLst>
              <a:ahLst/>
              <a:cxnLst>
                <a:cxn ang="0">
                  <a:pos x="T0" y="T1"/>
                </a:cxn>
                <a:cxn ang="0">
                  <a:pos x="T2" y="T3"/>
                </a:cxn>
                <a:cxn ang="0">
                  <a:pos x="T4" y="T5"/>
                </a:cxn>
                <a:cxn ang="0">
                  <a:pos x="T6" y="T7"/>
                </a:cxn>
                <a:cxn ang="0">
                  <a:pos x="T8" y="T9"/>
                </a:cxn>
              </a:cxnLst>
              <a:rect l="0" t="0" r="r" b="b"/>
              <a:pathLst>
                <a:path w="33" h="33">
                  <a:moveTo>
                    <a:pt x="0" y="13"/>
                  </a:moveTo>
                  <a:cubicBezTo>
                    <a:pt x="5" y="20"/>
                    <a:pt x="10" y="27"/>
                    <a:pt x="16" y="33"/>
                  </a:cubicBezTo>
                  <a:cubicBezTo>
                    <a:pt x="33" y="17"/>
                    <a:pt x="33" y="17"/>
                    <a:pt x="33" y="17"/>
                  </a:cubicBezTo>
                  <a:cubicBezTo>
                    <a:pt x="28" y="12"/>
                    <a:pt x="23" y="6"/>
                    <a:pt x="19" y="0"/>
                  </a:cubicBezTo>
                  <a:lnTo>
                    <a:pt x="0" y="13"/>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34" name="Freeform: Shape 29">
            <a:extLst>
              <a:ext uri="{FF2B5EF4-FFF2-40B4-BE49-F238E27FC236}">
                <a16:creationId xmlns="" xmlns:a16="http://schemas.microsoft.com/office/drawing/2014/main" id="{6F907F9D-DD8C-44F8-9687-1383529CB027}"/>
              </a:ext>
            </a:extLst>
          </p:cNvPr>
          <p:cNvSpPr/>
          <p:nvPr/>
        </p:nvSpPr>
        <p:spPr>
          <a:xfrm flipH="1">
            <a:off x="6234722" y="2673568"/>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5" name="Oval 34">
            <a:extLst>
              <a:ext uri="{FF2B5EF4-FFF2-40B4-BE49-F238E27FC236}">
                <a16:creationId xmlns="" xmlns:a16="http://schemas.microsoft.com/office/drawing/2014/main" id="{1A961EDD-5F32-4FE6-A4BD-20D747883546}"/>
              </a:ext>
            </a:extLst>
          </p:cNvPr>
          <p:cNvSpPr/>
          <p:nvPr/>
        </p:nvSpPr>
        <p:spPr>
          <a:xfrm>
            <a:off x="10442722" y="276277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Oval 35">
            <a:extLst>
              <a:ext uri="{FF2B5EF4-FFF2-40B4-BE49-F238E27FC236}">
                <a16:creationId xmlns="" xmlns:a16="http://schemas.microsoft.com/office/drawing/2014/main" id="{6633E327-6E69-4623-819A-BD7823C9B4B3}"/>
              </a:ext>
            </a:extLst>
          </p:cNvPr>
          <p:cNvSpPr/>
          <p:nvPr/>
        </p:nvSpPr>
        <p:spPr>
          <a:xfrm>
            <a:off x="6353425" y="2961559"/>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02</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37" name="Straight Connector 36">
            <a:extLst>
              <a:ext uri="{FF2B5EF4-FFF2-40B4-BE49-F238E27FC236}">
                <a16:creationId xmlns="" xmlns:a16="http://schemas.microsoft.com/office/drawing/2014/main" id="{BCED1DC3-8BFA-4A90-80CA-04F310FA3DB0}"/>
              </a:ext>
            </a:extLst>
          </p:cNvPr>
          <p:cNvCxnSpPr>
            <a:cxnSpLocks/>
          </p:cNvCxnSpPr>
          <p:nvPr/>
        </p:nvCxnSpPr>
        <p:spPr>
          <a:xfrm>
            <a:off x="6945894" y="2762776"/>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 xmlns:a16="http://schemas.microsoft.com/office/drawing/2014/main" id="{54F42E0C-BE66-40C2-BCB2-95AFB2C33BAF}"/>
              </a:ext>
            </a:extLst>
          </p:cNvPr>
          <p:cNvSpPr txBox="1"/>
          <p:nvPr/>
        </p:nvSpPr>
        <p:spPr>
          <a:xfrm>
            <a:off x="7048325" y="2775100"/>
            <a:ext cx="3260004" cy="830997"/>
          </a:xfrm>
          <a:prstGeom prst="rect">
            <a:avLst/>
          </a:prstGeom>
          <a:noFill/>
        </p:spPr>
        <p:txBody>
          <a:bodyPr wrap="square" lIns="0" tIns="0" rIns="0" bIns="0" rtlCol="0" anchor="ctr" anchorCtr="0">
            <a:spAutoFit/>
          </a:bodyPr>
          <a:lstStyle/>
          <a:p>
            <a:r>
              <a:rPr lang="en-US" dirty="0" smtClean="0">
                <a:solidFill>
                  <a:schemeClr val="bg1"/>
                </a:solidFill>
              </a:rPr>
              <a:t>We can use Inline </a:t>
            </a:r>
            <a:r>
              <a:rPr lang="en-US" dirty="0">
                <a:solidFill>
                  <a:schemeClr val="bg1"/>
                </a:solidFill>
              </a:rPr>
              <a:t>data declaration data</a:t>
            </a:r>
            <a:r>
              <a:rPr lang="en-US" dirty="0" smtClean="0">
                <a:solidFill>
                  <a:schemeClr val="bg1"/>
                </a:solidFill>
              </a:rPr>
              <a:t>() , </a:t>
            </a:r>
            <a:r>
              <a:rPr lang="en-US" dirty="0">
                <a:solidFill>
                  <a:schemeClr val="bg1"/>
                </a:solidFill>
              </a:rPr>
              <a:t>String </a:t>
            </a:r>
            <a:r>
              <a:rPr lang="en-US" dirty="0" smtClean="0">
                <a:solidFill>
                  <a:schemeClr val="bg1"/>
                </a:solidFill>
              </a:rPr>
              <a:t>Expression.</a:t>
            </a:r>
            <a:endParaRPr lang="en-US" dirty="0">
              <a:solidFill>
                <a:schemeClr val="bg1"/>
              </a:solidFill>
            </a:endParaRPr>
          </a:p>
          <a:p>
            <a:endParaRPr lang="en-US" dirty="0">
              <a:solidFill>
                <a:schemeClr val="bg1"/>
              </a:solidFill>
            </a:endParaRPr>
          </a:p>
        </p:txBody>
      </p:sp>
      <p:sp>
        <p:nvSpPr>
          <p:cNvPr id="39" name="Freeform 15">
            <a:extLst>
              <a:ext uri="{FF2B5EF4-FFF2-40B4-BE49-F238E27FC236}">
                <a16:creationId xmlns="" xmlns:a16="http://schemas.microsoft.com/office/drawing/2014/main" id="{C4529CB4-382D-4739-90A0-A087792EBB76}"/>
              </a:ext>
            </a:extLst>
          </p:cNvPr>
          <p:cNvSpPr>
            <a:spLocks noEditPoints="1"/>
          </p:cNvSpPr>
          <p:nvPr/>
        </p:nvSpPr>
        <p:spPr bwMode="auto">
          <a:xfrm flipH="1">
            <a:off x="10629185" y="2900080"/>
            <a:ext cx="482720" cy="581038"/>
          </a:xfrm>
          <a:custGeom>
            <a:avLst/>
            <a:gdLst>
              <a:gd name="T0" fmla="*/ 235 w 276"/>
              <a:gd name="T1" fmla="*/ 182 h 332"/>
              <a:gd name="T2" fmla="*/ 232 w 276"/>
              <a:gd name="T3" fmla="*/ 127 h 332"/>
              <a:gd name="T4" fmla="*/ 165 w 276"/>
              <a:gd name="T5" fmla="*/ 99 h 332"/>
              <a:gd name="T6" fmla="*/ 125 w 276"/>
              <a:gd name="T7" fmla="*/ 136 h 332"/>
              <a:gd name="T8" fmla="*/ 70 w 276"/>
              <a:gd name="T9" fmla="*/ 139 h 332"/>
              <a:gd name="T10" fmla="*/ 42 w 276"/>
              <a:gd name="T11" fmla="*/ 205 h 332"/>
              <a:gd name="T12" fmla="*/ 79 w 276"/>
              <a:gd name="T13" fmla="*/ 246 h 332"/>
              <a:gd name="T14" fmla="*/ 80 w 276"/>
              <a:gd name="T15" fmla="*/ 302 h 332"/>
              <a:gd name="T16" fmla="*/ 148 w 276"/>
              <a:gd name="T17" fmla="*/ 329 h 332"/>
              <a:gd name="T18" fmla="*/ 167 w 276"/>
              <a:gd name="T19" fmla="*/ 326 h 332"/>
              <a:gd name="T20" fmla="*/ 189 w 276"/>
              <a:gd name="T21" fmla="*/ 292 h 332"/>
              <a:gd name="T22" fmla="*/ 244 w 276"/>
              <a:gd name="T23" fmla="*/ 289 h 332"/>
              <a:gd name="T24" fmla="*/ 272 w 276"/>
              <a:gd name="T25" fmla="*/ 222 h 332"/>
              <a:gd name="T26" fmla="*/ 114 w 276"/>
              <a:gd name="T27" fmla="*/ 26 h 332"/>
              <a:gd name="T28" fmla="*/ 82 w 276"/>
              <a:gd name="T29" fmla="*/ 3 h 332"/>
              <a:gd name="T30" fmla="*/ 56 w 276"/>
              <a:gd name="T31" fmla="*/ 19 h 332"/>
              <a:gd name="T32" fmla="*/ 26 w 276"/>
              <a:gd name="T33" fmla="*/ 17 h 332"/>
              <a:gd name="T34" fmla="*/ 3 w 276"/>
              <a:gd name="T35" fmla="*/ 49 h 332"/>
              <a:gd name="T36" fmla="*/ 19 w 276"/>
              <a:gd name="T37" fmla="*/ 75 h 332"/>
              <a:gd name="T38" fmla="*/ 15 w 276"/>
              <a:gd name="T39" fmla="*/ 106 h 332"/>
              <a:gd name="T40" fmla="*/ 49 w 276"/>
              <a:gd name="T41" fmla="*/ 129 h 332"/>
              <a:gd name="T42" fmla="*/ 75 w 276"/>
              <a:gd name="T43" fmla="*/ 112 h 332"/>
              <a:gd name="T44" fmla="*/ 105 w 276"/>
              <a:gd name="T45" fmla="*/ 117 h 332"/>
              <a:gd name="T46" fmla="*/ 102 w 276"/>
              <a:gd name="T47" fmla="*/ 103 h 332"/>
              <a:gd name="T48" fmla="*/ 128 w 276"/>
              <a:gd name="T49" fmla="*/ 83 h 332"/>
              <a:gd name="T50" fmla="*/ 112 w 276"/>
              <a:gd name="T51" fmla="*/ 56 h 332"/>
              <a:gd name="T52" fmla="*/ 114 w 276"/>
              <a:gd name="T53" fmla="*/ 26 h 332"/>
              <a:gd name="T54" fmla="*/ 46 w 276"/>
              <a:gd name="T55" fmla="*/ 79 h 332"/>
              <a:gd name="T56" fmla="*/ 85 w 276"/>
              <a:gd name="T57" fmla="*/ 52 h 332"/>
              <a:gd name="T58" fmla="*/ 157 w 276"/>
              <a:gd name="T59" fmla="*/ 257 h 332"/>
              <a:gd name="T60" fmla="*/ 157 w 276"/>
              <a:gd name="T61" fmla="*/ 171 h 332"/>
              <a:gd name="T62" fmla="*/ 157 w 276"/>
              <a:gd name="T63" fmla="*/ 25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332">
                <a:moveTo>
                  <a:pt x="269" y="204"/>
                </a:moveTo>
                <a:cubicBezTo>
                  <a:pt x="255" y="198"/>
                  <a:pt x="241" y="202"/>
                  <a:pt x="235" y="182"/>
                </a:cubicBezTo>
                <a:cubicBezTo>
                  <a:pt x="224" y="159"/>
                  <a:pt x="245" y="146"/>
                  <a:pt x="244" y="139"/>
                </a:cubicBezTo>
                <a:cubicBezTo>
                  <a:pt x="244" y="134"/>
                  <a:pt x="236" y="127"/>
                  <a:pt x="232" y="127"/>
                </a:cubicBezTo>
                <a:cubicBezTo>
                  <a:pt x="226" y="126"/>
                  <a:pt x="211" y="147"/>
                  <a:pt x="190" y="136"/>
                </a:cubicBezTo>
                <a:cubicBezTo>
                  <a:pt x="166" y="129"/>
                  <a:pt x="170" y="103"/>
                  <a:pt x="165" y="99"/>
                </a:cubicBezTo>
                <a:cubicBezTo>
                  <a:pt x="162" y="96"/>
                  <a:pt x="149" y="95"/>
                  <a:pt x="147" y="102"/>
                </a:cubicBezTo>
                <a:cubicBezTo>
                  <a:pt x="141" y="115"/>
                  <a:pt x="145" y="129"/>
                  <a:pt x="125" y="136"/>
                </a:cubicBezTo>
                <a:cubicBezTo>
                  <a:pt x="103" y="146"/>
                  <a:pt x="88" y="126"/>
                  <a:pt x="82" y="127"/>
                </a:cubicBezTo>
                <a:cubicBezTo>
                  <a:pt x="77" y="127"/>
                  <a:pt x="70" y="134"/>
                  <a:pt x="70" y="139"/>
                </a:cubicBezTo>
                <a:cubicBezTo>
                  <a:pt x="69" y="145"/>
                  <a:pt x="90" y="159"/>
                  <a:pt x="79" y="181"/>
                </a:cubicBezTo>
                <a:cubicBezTo>
                  <a:pt x="72" y="205"/>
                  <a:pt x="46" y="200"/>
                  <a:pt x="42" y="205"/>
                </a:cubicBezTo>
                <a:cubicBezTo>
                  <a:pt x="39" y="208"/>
                  <a:pt x="39" y="218"/>
                  <a:pt x="41" y="222"/>
                </a:cubicBezTo>
                <a:cubicBezTo>
                  <a:pt x="48" y="230"/>
                  <a:pt x="71" y="221"/>
                  <a:pt x="79" y="246"/>
                </a:cubicBezTo>
                <a:cubicBezTo>
                  <a:pt x="89" y="267"/>
                  <a:pt x="67" y="285"/>
                  <a:pt x="68" y="290"/>
                </a:cubicBezTo>
                <a:cubicBezTo>
                  <a:pt x="68" y="293"/>
                  <a:pt x="79" y="303"/>
                  <a:pt x="80" y="302"/>
                </a:cubicBezTo>
                <a:cubicBezTo>
                  <a:pt x="85" y="304"/>
                  <a:pt x="103" y="282"/>
                  <a:pt x="124" y="292"/>
                </a:cubicBezTo>
                <a:cubicBezTo>
                  <a:pt x="148" y="299"/>
                  <a:pt x="143" y="325"/>
                  <a:pt x="148" y="329"/>
                </a:cubicBezTo>
                <a:cubicBezTo>
                  <a:pt x="151" y="332"/>
                  <a:pt x="161" y="332"/>
                  <a:pt x="165" y="329"/>
                </a:cubicBezTo>
                <a:cubicBezTo>
                  <a:pt x="165" y="329"/>
                  <a:pt x="166" y="328"/>
                  <a:pt x="167" y="326"/>
                </a:cubicBezTo>
                <a:cubicBezTo>
                  <a:pt x="168" y="322"/>
                  <a:pt x="168" y="314"/>
                  <a:pt x="173" y="305"/>
                </a:cubicBezTo>
                <a:cubicBezTo>
                  <a:pt x="176" y="300"/>
                  <a:pt x="181" y="294"/>
                  <a:pt x="189" y="292"/>
                </a:cubicBezTo>
                <a:cubicBezTo>
                  <a:pt x="212" y="281"/>
                  <a:pt x="225" y="302"/>
                  <a:pt x="232" y="301"/>
                </a:cubicBezTo>
                <a:cubicBezTo>
                  <a:pt x="236" y="301"/>
                  <a:pt x="244" y="293"/>
                  <a:pt x="244" y="289"/>
                </a:cubicBezTo>
                <a:cubicBezTo>
                  <a:pt x="245" y="283"/>
                  <a:pt x="224" y="268"/>
                  <a:pt x="235" y="247"/>
                </a:cubicBezTo>
                <a:cubicBezTo>
                  <a:pt x="242" y="223"/>
                  <a:pt x="268" y="228"/>
                  <a:pt x="272" y="222"/>
                </a:cubicBezTo>
                <a:cubicBezTo>
                  <a:pt x="275" y="219"/>
                  <a:pt x="276" y="207"/>
                  <a:pt x="269" y="204"/>
                </a:cubicBezTo>
                <a:close/>
                <a:moveTo>
                  <a:pt x="114" y="26"/>
                </a:moveTo>
                <a:cubicBezTo>
                  <a:pt x="106" y="28"/>
                  <a:pt x="101" y="34"/>
                  <a:pt x="92" y="26"/>
                </a:cubicBezTo>
                <a:cubicBezTo>
                  <a:pt x="79" y="19"/>
                  <a:pt x="85" y="7"/>
                  <a:pt x="82" y="3"/>
                </a:cubicBezTo>
                <a:cubicBezTo>
                  <a:pt x="81" y="2"/>
                  <a:pt x="75" y="0"/>
                  <a:pt x="73" y="2"/>
                </a:cubicBezTo>
                <a:cubicBezTo>
                  <a:pt x="70" y="3"/>
                  <a:pt x="70" y="18"/>
                  <a:pt x="56" y="19"/>
                </a:cubicBezTo>
                <a:cubicBezTo>
                  <a:pt x="43" y="24"/>
                  <a:pt x="37" y="10"/>
                  <a:pt x="34" y="10"/>
                </a:cubicBezTo>
                <a:cubicBezTo>
                  <a:pt x="31" y="9"/>
                  <a:pt x="25" y="13"/>
                  <a:pt x="26" y="17"/>
                </a:cubicBezTo>
                <a:cubicBezTo>
                  <a:pt x="27" y="25"/>
                  <a:pt x="34" y="30"/>
                  <a:pt x="26" y="40"/>
                </a:cubicBezTo>
                <a:cubicBezTo>
                  <a:pt x="19" y="51"/>
                  <a:pt x="6" y="46"/>
                  <a:pt x="3" y="49"/>
                </a:cubicBezTo>
                <a:cubicBezTo>
                  <a:pt x="1" y="50"/>
                  <a:pt x="0" y="56"/>
                  <a:pt x="2" y="58"/>
                </a:cubicBezTo>
                <a:cubicBezTo>
                  <a:pt x="3" y="62"/>
                  <a:pt x="17" y="61"/>
                  <a:pt x="19" y="75"/>
                </a:cubicBezTo>
                <a:cubicBezTo>
                  <a:pt x="23" y="88"/>
                  <a:pt x="10" y="94"/>
                  <a:pt x="10" y="98"/>
                </a:cubicBezTo>
                <a:cubicBezTo>
                  <a:pt x="9" y="100"/>
                  <a:pt x="12" y="105"/>
                  <a:pt x="15" y="106"/>
                </a:cubicBezTo>
                <a:cubicBezTo>
                  <a:pt x="20" y="108"/>
                  <a:pt x="28" y="96"/>
                  <a:pt x="40" y="105"/>
                </a:cubicBezTo>
                <a:cubicBezTo>
                  <a:pt x="51" y="112"/>
                  <a:pt x="46" y="127"/>
                  <a:pt x="49" y="129"/>
                </a:cubicBezTo>
                <a:cubicBezTo>
                  <a:pt x="49" y="130"/>
                  <a:pt x="57" y="132"/>
                  <a:pt x="58" y="131"/>
                </a:cubicBezTo>
                <a:cubicBezTo>
                  <a:pt x="61" y="130"/>
                  <a:pt x="62" y="114"/>
                  <a:pt x="75" y="112"/>
                </a:cubicBezTo>
                <a:cubicBezTo>
                  <a:pt x="88" y="108"/>
                  <a:pt x="94" y="121"/>
                  <a:pt x="98" y="122"/>
                </a:cubicBezTo>
                <a:cubicBezTo>
                  <a:pt x="100" y="122"/>
                  <a:pt x="105" y="119"/>
                  <a:pt x="105" y="117"/>
                </a:cubicBezTo>
                <a:cubicBezTo>
                  <a:pt x="106" y="116"/>
                  <a:pt x="106" y="116"/>
                  <a:pt x="105" y="115"/>
                </a:cubicBezTo>
                <a:cubicBezTo>
                  <a:pt x="105" y="112"/>
                  <a:pt x="102" y="109"/>
                  <a:pt x="102" y="103"/>
                </a:cubicBezTo>
                <a:cubicBezTo>
                  <a:pt x="101" y="100"/>
                  <a:pt x="102" y="95"/>
                  <a:pt x="105" y="92"/>
                </a:cubicBezTo>
                <a:cubicBezTo>
                  <a:pt x="112" y="80"/>
                  <a:pt x="125" y="85"/>
                  <a:pt x="128" y="83"/>
                </a:cubicBezTo>
                <a:cubicBezTo>
                  <a:pt x="130" y="81"/>
                  <a:pt x="131" y="75"/>
                  <a:pt x="130" y="73"/>
                </a:cubicBezTo>
                <a:cubicBezTo>
                  <a:pt x="128" y="70"/>
                  <a:pt x="114" y="70"/>
                  <a:pt x="112" y="56"/>
                </a:cubicBezTo>
                <a:cubicBezTo>
                  <a:pt x="108" y="43"/>
                  <a:pt x="121" y="37"/>
                  <a:pt x="121" y="34"/>
                </a:cubicBezTo>
                <a:cubicBezTo>
                  <a:pt x="122" y="31"/>
                  <a:pt x="118" y="25"/>
                  <a:pt x="114" y="26"/>
                </a:cubicBezTo>
                <a:close/>
                <a:moveTo>
                  <a:pt x="79" y="86"/>
                </a:moveTo>
                <a:cubicBezTo>
                  <a:pt x="68" y="93"/>
                  <a:pt x="53" y="90"/>
                  <a:pt x="46" y="79"/>
                </a:cubicBezTo>
                <a:cubicBezTo>
                  <a:pt x="38" y="68"/>
                  <a:pt x="41" y="53"/>
                  <a:pt x="52" y="46"/>
                </a:cubicBezTo>
                <a:cubicBezTo>
                  <a:pt x="63" y="38"/>
                  <a:pt x="78" y="41"/>
                  <a:pt x="85" y="52"/>
                </a:cubicBezTo>
                <a:cubicBezTo>
                  <a:pt x="93" y="63"/>
                  <a:pt x="90" y="78"/>
                  <a:pt x="79" y="86"/>
                </a:cubicBezTo>
                <a:close/>
                <a:moveTo>
                  <a:pt x="157" y="257"/>
                </a:moveTo>
                <a:cubicBezTo>
                  <a:pt x="133" y="257"/>
                  <a:pt x="114" y="238"/>
                  <a:pt x="114" y="214"/>
                </a:cubicBezTo>
                <a:cubicBezTo>
                  <a:pt x="114" y="190"/>
                  <a:pt x="133" y="171"/>
                  <a:pt x="157" y="171"/>
                </a:cubicBezTo>
                <a:cubicBezTo>
                  <a:pt x="181" y="171"/>
                  <a:pt x="200" y="190"/>
                  <a:pt x="200" y="214"/>
                </a:cubicBezTo>
                <a:cubicBezTo>
                  <a:pt x="200" y="238"/>
                  <a:pt x="181" y="257"/>
                  <a:pt x="157" y="25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40" name="Freeform: Shape 28">
            <a:extLst>
              <a:ext uri="{FF2B5EF4-FFF2-40B4-BE49-F238E27FC236}">
                <a16:creationId xmlns="" xmlns:a16="http://schemas.microsoft.com/office/drawing/2014/main" id="{E93E5DB9-0B62-4B03-A775-065AF1AB592D}"/>
              </a:ext>
            </a:extLst>
          </p:cNvPr>
          <p:cNvSpPr/>
          <p:nvPr/>
        </p:nvSpPr>
        <p:spPr>
          <a:xfrm flipH="1">
            <a:off x="6234722" y="1467161"/>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1" name="Oval 40">
            <a:extLst>
              <a:ext uri="{FF2B5EF4-FFF2-40B4-BE49-F238E27FC236}">
                <a16:creationId xmlns="" xmlns:a16="http://schemas.microsoft.com/office/drawing/2014/main" id="{5B07E395-E416-460F-99A7-48262905E36E}"/>
              </a:ext>
            </a:extLst>
          </p:cNvPr>
          <p:cNvSpPr/>
          <p:nvPr/>
        </p:nvSpPr>
        <p:spPr>
          <a:xfrm>
            <a:off x="10442722" y="155983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Oval 41">
            <a:extLst>
              <a:ext uri="{FF2B5EF4-FFF2-40B4-BE49-F238E27FC236}">
                <a16:creationId xmlns="" xmlns:a16="http://schemas.microsoft.com/office/drawing/2014/main" id="{101672A0-4E57-481F-BD60-BEE94534FCE5}"/>
              </a:ext>
            </a:extLst>
          </p:cNvPr>
          <p:cNvSpPr/>
          <p:nvPr/>
        </p:nvSpPr>
        <p:spPr>
          <a:xfrm>
            <a:off x="6353425" y="1755153"/>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01</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43" name="Straight Connector 42">
            <a:extLst>
              <a:ext uri="{FF2B5EF4-FFF2-40B4-BE49-F238E27FC236}">
                <a16:creationId xmlns="" xmlns:a16="http://schemas.microsoft.com/office/drawing/2014/main" id="{B1F33D8E-7AD0-45B9-9BA8-FC60A1A65989}"/>
              </a:ext>
            </a:extLst>
          </p:cNvPr>
          <p:cNvCxnSpPr>
            <a:cxnSpLocks/>
          </p:cNvCxnSpPr>
          <p:nvPr/>
        </p:nvCxnSpPr>
        <p:spPr>
          <a:xfrm>
            <a:off x="6945894" y="1569783"/>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 xmlns:a16="http://schemas.microsoft.com/office/drawing/2014/main" id="{650C7821-AF2A-4BE4-878D-F312645C76AD}"/>
              </a:ext>
            </a:extLst>
          </p:cNvPr>
          <p:cNvSpPr txBox="1"/>
          <p:nvPr/>
        </p:nvSpPr>
        <p:spPr>
          <a:xfrm>
            <a:off x="7048325" y="1568693"/>
            <a:ext cx="3260004" cy="830997"/>
          </a:xfrm>
          <a:prstGeom prst="rect">
            <a:avLst/>
          </a:prstGeom>
          <a:noFill/>
        </p:spPr>
        <p:txBody>
          <a:bodyPr wrap="square" lIns="0" tIns="0" rIns="0" bIns="0" rtlCol="0" anchor="ctr" anchorCtr="0">
            <a:spAutoFit/>
          </a:bodyPr>
          <a:lstStyle/>
          <a:p>
            <a:r>
              <a:rPr lang="en-US" dirty="0">
                <a:solidFill>
                  <a:schemeClr val="bg1"/>
                </a:solidFill>
              </a:rPr>
              <a:t>We have now option to mark host variables in the select query – Escaping of host </a:t>
            </a:r>
            <a:r>
              <a:rPr lang="en-US" dirty="0" smtClean="0">
                <a:solidFill>
                  <a:schemeClr val="bg1"/>
                </a:solidFill>
              </a:rPr>
              <a:t>variable.</a:t>
            </a:r>
            <a:endParaRPr lang="en-US" dirty="0">
              <a:solidFill>
                <a:schemeClr val="bg1"/>
              </a:solidFill>
            </a:endParaRPr>
          </a:p>
        </p:txBody>
      </p:sp>
      <p:sp>
        <p:nvSpPr>
          <p:cNvPr id="45" name="Freeform 87">
            <a:extLst>
              <a:ext uri="{FF2B5EF4-FFF2-40B4-BE49-F238E27FC236}">
                <a16:creationId xmlns="" xmlns:a16="http://schemas.microsoft.com/office/drawing/2014/main" id="{6BFC3FC9-7B08-4D42-A3E2-203C71E71AEE}"/>
              </a:ext>
            </a:extLst>
          </p:cNvPr>
          <p:cNvSpPr>
            <a:spLocks noEditPoints="1"/>
          </p:cNvSpPr>
          <p:nvPr/>
        </p:nvSpPr>
        <p:spPr bwMode="auto">
          <a:xfrm>
            <a:off x="10585886" y="1702999"/>
            <a:ext cx="569318" cy="569320"/>
          </a:xfrm>
          <a:custGeom>
            <a:avLst/>
            <a:gdLst>
              <a:gd name="T0" fmla="*/ 299 w 475"/>
              <a:gd name="T1" fmla="*/ 423 h 475"/>
              <a:gd name="T2" fmla="*/ 299 w 475"/>
              <a:gd name="T3" fmla="*/ 236 h 475"/>
              <a:gd name="T4" fmla="*/ 181 w 475"/>
              <a:gd name="T5" fmla="*/ 236 h 475"/>
              <a:gd name="T6" fmla="*/ 181 w 475"/>
              <a:gd name="T7" fmla="*/ 423 h 475"/>
              <a:gd name="T8" fmla="*/ 299 w 475"/>
              <a:gd name="T9" fmla="*/ 423 h 475"/>
              <a:gd name="T10" fmla="*/ 0 w 475"/>
              <a:gd name="T11" fmla="*/ 446 h 475"/>
              <a:gd name="T12" fmla="*/ 0 w 475"/>
              <a:gd name="T13" fmla="*/ 475 h 475"/>
              <a:gd name="T14" fmla="*/ 475 w 475"/>
              <a:gd name="T15" fmla="*/ 475 h 475"/>
              <a:gd name="T16" fmla="*/ 475 w 475"/>
              <a:gd name="T17" fmla="*/ 446 h 475"/>
              <a:gd name="T18" fmla="*/ 0 w 475"/>
              <a:gd name="T19" fmla="*/ 446 h 475"/>
              <a:gd name="T20" fmla="*/ 153 w 475"/>
              <a:gd name="T21" fmla="*/ 307 h 475"/>
              <a:gd name="T22" fmla="*/ 35 w 475"/>
              <a:gd name="T23" fmla="*/ 307 h 475"/>
              <a:gd name="T24" fmla="*/ 35 w 475"/>
              <a:gd name="T25" fmla="*/ 423 h 475"/>
              <a:gd name="T26" fmla="*/ 153 w 475"/>
              <a:gd name="T27" fmla="*/ 423 h 475"/>
              <a:gd name="T28" fmla="*/ 153 w 475"/>
              <a:gd name="T29" fmla="*/ 307 h 475"/>
              <a:gd name="T30" fmla="*/ 328 w 475"/>
              <a:gd name="T31" fmla="*/ 423 h 475"/>
              <a:gd name="T32" fmla="*/ 445 w 475"/>
              <a:gd name="T33" fmla="*/ 423 h 475"/>
              <a:gd name="T34" fmla="*/ 445 w 475"/>
              <a:gd name="T35" fmla="*/ 167 h 475"/>
              <a:gd name="T36" fmla="*/ 328 w 475"/>
              <a:gd name="T37" fmla="*/ 167 h 475"/>
              <a:gd name="T38" fmla="*/ 328 w 475"/>
              <a:gd name="T39" fmla="*/ 423 h 475"/>
              <a:gd name="T40" fmla="*/ 338 w 475"/>
              <a:gd name="T41" fmla="*/ 86 h 475"/>
              <a:gd name="T42" fmla="*/ 367 w 475"/>
              <a:gd name="T43" fmla="*/ 121 h 475"/>
              <a:gd name="T44" fmla="*/ 394 w 475"/>
              <a:gd name="T45" fmla="*/ 0 h 475"/>
              <a:gd name="T46" fmla="*/ 269 w 475"/>
              <a:gd name="T47" fmla="*/ 0 h 475"/>
              <a:gd name="T48" fmla="*/ 297 w 475"/>
              <a:gd name="T49" fmla="*/ 35 h 475"/>
              <a:gd name="T50" fmla="*/ 76 w 475"/>
              <a:gd name="T51" fmla="*/ 254 h 475"/>
              <a:gd name="T52" fmla="*/ 338 w 475"/>
              <a:gd name="T53" fmla="*/ 86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5" h="475">
                <a:moveTo>
                  <a:pt x="299" y="423"/>
                </a:moveTo>
                <a:lnTo>
                  <a:pt x="299" y="236"/>
                </a:lnTo>
                <a:lnTo>
                  <a:pt x="181" y="236"/>
                </a:lnTo>
                <a:lnTo>
                  <a:pt x="181" y="423"/>
                </a:lnTo>
                <a:lnTo>
                  <a:pt x="299" y="423"/>
                </a:lnTo>
                <a:close/>
                <a:moveTo>
                  <a:pt x="0" y="446"/>
                </a:moveTo>
                <a:lnTo>
                  <a:pt x="0" y="475"/>
                </a:lnTo>
                <a:lnTo>
                  <a:pt x="475" y="475"/>
                </a:lnTo>
                <a:lnTo>
                  <a:pt x="475" y="446"/>
                </a:lnTo>
                <a:lnTo>
                  <a:pt x="0" y="446"/>
                </a:lnTo>
                <a:close/>
                <a:moveTo>
                  <a:pt x="153" y="307"/>
                </a:moveTo>
                <a:lnTo>
                  <a:pt x="35" y="307"/>
                </a:lnTo>
                <a:lnTo>
                  <a:pt x="35" y="423"/>
                </a:lnTo>
                <a:lnTo>
                  <a:pt x="153" y="423"/>
                </a:lnTo>
                <a:lnTo>
                  <a:pt x="153" y="307"/>
                </a:lnTo>
                <a:close/>
                <a:moveTo>
                  <a:pt x="328" y="423"/>
                </a:moveTo>
                <a:lnTo>
                  <a:pt x="445" y="423"/>
                </a:lnTo>
                <a:lnTo>
                  <a:pt x="445" y="167"/>
                </a:lnTo>
                <a:lnTo>
                  <a:pt x="328" y="167"/>
                </a:lnTo>
                <a:lnTo>
                  <a:pt x="328" y="423"/>
                </a:lnTo>
                <a:close/>
                <a:moveTo>
                  <a:pt x="338" y="86"/>
                </a:moveTo>
                <a:lnTo>
                  <a:pt x="367" y="121"/>
                </a:lnTo>
                <a:lnTo>
                  <a:pt x="394" y="0"/>
                </a:lnTo>
                <a:lnTo>
                  <a:pt x="269" y="0"/>
                </a:lnTo>
                <a:lnTo>
                  <a:pt x="297" y="35"/>
                </a:lnTo>
                <a:lnTo>
                  <a:pt x="76" y="254"/>
                </a:lnTo>
                <a:lnTo>
                  <a:pt x="338" y="8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46" name="Freeform: Shape 26">
            <a:extLst>
              <a:ext uri="{FF2B5EF4-FFF2-40B4-BE49-F238E27FC236}">
                <a16:creationId xmlns="" xmlns:a16="http://schemas.microsoft.com/office/drawing/2014/main" id="{068765B6-C11D-42D8-B89F-CEC92E09B36F}"/>
              </a:ext>
            </a:extLst>
          </p:cNvPr>
          <p:cNvSpPr/>
          <p:nvPr/>
        </p:nvSpPr>
        <p:spPr>
          <a:xfrm>
            <a:off x="800864" y="4170493"/>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7" name="Oval 46">
            <a:extLst>
              <a:ext uri="{FF2B5EF4-FFF2-40B4-BE49-F238E27FC236}">
                <a16:creationId xmlns="" xmlns:a16="http://schemas.microsoft.com/office/drawing/2014/main" id="{5642471C-63E3-4CC3-B36C-BC7DAFB0696E}"/>
              </a:ext>
            </a:extLst>
          </p:cNvPr>
          <p:cNvSpPr/>
          <p:nvPr/>
        </p:nvSpPr>
        <p:spPr>
          <a:xfrm>
            <a:off x="890457" y="4259701"/>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8" name="Oval 47">
            <a:extLst>
              <a:ext uri="{FF2B5EF4-FFF2-40B4-BE49-F238E27FC236}">
                <a16:creationId xmlns="" xmlns:a16="http://schemas.microsoft.com/office/drawing/2014/main" id="{541F7011-9348-4807-BEC7-0C7A4E0D8A8F}"/>
              </a:ext>
            </a:extLst>
          </p:cNvPr>
          <p:cNvSpPr/>
          <p:nvPr/>
        </p:nvSpPr>
        <p:spPr>
          <a:xfrm>
            <a:off x="5386280" y="4458485"/>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03</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49" name="Straight Connector 48">
            <a:extLst>
              <a:ext uri="{FF2B5EF4-FFF2-40B4-BE49-F238E27FC236}">
                <a16:creationId xmlns="" xmlns:a16="http://schemas.microsoft.com/office/drawing/2014/main" id="{008390D6-040E-4972-8DEE-27815BF19E91}"/>
              </a:ext>
            </a:extLst>
          </p:cNvPr>
          <p:cNvCxnSpPr>
            <a:cxnSpLocks/>
          </p:cNvCxnSpPr>
          <p:nvPr/>
        </p:nvCxnSpPr>
        <p:spPr>
          <a:xfrm>
            <a:off x="5251890" y="4273115"/>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 xmlns:a16="http://schemas.microsoft.com/office/drawing/2014/main" id="{2B71735F-DAF1-4F24-BC60-FD5202C40CA7}"/>
              </a:ext>
            </a:extLst>
          </p:cNvPr>
          <p:cNvSpPr txBox="1"/>
          <p:nvPr/>
        </p:nvSpPr>
        <p:spPr>
          <a:xfrm>
            <a:off x="1889453" y="4410524"/>
            <a:ext cx="3252690" cy="553998"/>
          </a:xfrm>
          <a:prstGeom prst="rect">
            <a:avLst/>
          </a:prstGeom>
          <a:noFill/>
        </p:spPr>
        <p:txBody>
          <a:bodyPr wrap="square" lIns="0" tIns="0" rIns="0" bIns="0" rtlCol="0" anchor="ctr" anchorCtr="0">
            <a:spAutoFit/>
          </a:bodyPr>
          <a:lstStyle/>
          <a:p>
            <a:r>
              <a:rPr lang="en-US" dirty="0"/>
              <a:t>We have new SQL functions to perform </a:t>
            </a:r>
            <a:r>
              <a:rPr lang="en-US" dirty="0" smtClean="0"/>
              <a:t>logic.</a:t>
            </a:r>
            <a:endParaRPr lang="en-US" dirty="0"/>
          </a:p>
        </p:txBody>
      </p:sp>
      <p:grpSp>
        <p:nvGrpSpPr>
          <p:cNvPr id="51" name="Group 50">
            <a:extLst>
              <a:ext uri="{FF2B5EF4-FFF2-40B4-BE49-F238E27FC236}">
                <a16:creationId xmlns="" xmlns:a16="http://schemas.microsoft.com/office/drawing/2014/main" id="{5D652192-20C6-4D83-AB7E-14103EE927F5}"/>
              </a:ext>
            </a:extLst>
          </p:cNvPr>
          <p:cNvGrpSpPr/>
          <p:nvPr/>
        </p:nvGrpSpPr>
        <p:grpSpPr>
          <a:xfrm>
            <a:off x="1021388" y="4391827"/>
            <a:ext cx="593785" cy="591395"/>
            <a:chOff x="726565" y="2786910"/>
            <a:chExt cx="519255" cy="517167"/>
          </a:xfrm>
          <a:solidFill>
            <a:schemeClr val="accent2"/>
          </a:solidFill>
        </p:grpSpPr>
        <p:sp>
          <p:nvSpPr>
            <p:cNvPr id="52" name="Freeform 17">
              <a:extLst>
                <a:ext uri="{FF2B5EF4-FFF2-40B4-BE49-F238E27FC236}">
                  <a16:creationId xmlns="" xmlns:a16="http://schemas.microsoft.com/office/drawing/2014/main" id="{14E167D7-4E93-410F-9DC0-1EF315EC2FA1}"/>
                </a:ext>
              </a:extLst>
            </p:cNvPr>
            <p:cNvSpPr>
              <a:spLocks/>
            </p:cNvSpPr>
            <p:nvPr/>
          </p:nvSpPr>
          <p:spPr bwMode="auto">
            <a:xfrm>
              <a:off x="1109999" y="2841238"/>
              <a:ext cx="135821" cy="284180"/>
            </a:xfrm>
            <a:custGeom>
              <a:avLst/>
              <a:gdLst>
                <a:gd name="T0" fmla="*/ 15 w 55"/>
                <a:gd name="T1" fmla="*/ 0 h 115"/>
                <a:gd name="T2" fmla="*/ 0 w 55"/>
                <a:gd name="T3" fmla="*/ 22 h 115"/>
                <a:gd name="T4" fmla="*/ 28 w 55"/>
                <a:gd name="T5" fmla="*/ 82 h 115"/>
                <a:gd name="T6" fmla="*/ 25 w 55"/>
                <a:gd name="T7" fmla="*/ 105 h 115"/>
                <a:gd name="T8" fmla="*/ 50 w 55"/>
                <a:gd name="T9" fmla="*/ 115 h 115"/>
                <a:gd name="T10" fmla="*/ 55 w 55"/>
                <a:gd name="T11" fmla="*/ 82 h 115"/>
                <a:gd name="T12" fmla="*/ 15 w 5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55" h="115">
                  <a:moveTo>
                    <a:pt x="15" y="0"/>
                  </a:moveTo>
                  <a:cubicBezTo>
                    <a:pt x="0" y="22"/>
                    <a:pt x="0" y="22"/>
                    <a:pt x="0" y="22"/>
                  </a:cubicBezTo>
                  <a:cubicBezTo>
                    <a:pt x="17" y="36"/>
                    <a:pt x="28" y="58"/>
                    <a:pt x="28" y="82"/>
                  </a:cubicBezTo>
                  <a:cubicBezTo>
                    <a:pt x="28" y="90"/>
                    <a:pt x="27" y="98"/>
                    <a:pt x="25" y="105"/>
                  </a:cubicBezTo>
                  <a:cubicBezTo>
                    <a:pt x="50" y="115"/>
                    <a:pt x="50" y="115"/>
                    <a:pt x="50" y="115"/>
                  </a:cubicBezTo>
                  <a:cubicBezTo>
                    <a:pt x="53" y="105"/>
                    <a:pt x="55" y="94"/>
                    <a:pt x="55" y="82"/>
                  </a:cubicBezTo>
                  <a:cubicBezTo>
                    <a:pt x="55" y="49"/>
                    <a:pt x="39" y="19"/>
                    <a:pt x="15"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3" name="Freeform 18">
              <a:extLst>
                <a:ext uri="{FF2B5EF4-FFF2-40B4-BE49-F238E27FC236}">
                  <a16:creationId xmlns="" xmlns:a16="http://schemas.microsoft.com/office/drawing/2014/main" id="{0BDF6EFF-BFDC-4D0D-BB51-C37E364306F2}"/>
                </a:ext>
              </a:extLst>
            </p:cNvPr>
            <p:cNvSpPr>
              <a:spLocks/>
            </p:cNvSpPr>
            <p:nvPr/>
          </p:nvSpPr>
          <p:spPr bwMode="auto">
            <a:xfrm>
              <a:off x="726565" y="2786910"/>
              <a:ext cx="494181" cy="517167"/>
            </a:xfrm>
            <a:custGeom>
              <a:avLst/>
              <a:gdLst>
                <a:gd name="T0" fmla="*/ 176 w 200"/>
                <a:gd name="T1" fmla="*/ 138 h 209"/>
                <a:gd name="T2" fmla="*/ 105 w 200"/>
                <a:gd name="T3" fmla="*/ 183 h 209"/>
                <a:gd name="T4" fmla="*/ 27 w 200"/>
                <a:gd name="T5" fmla="*/ 104 h 209"/>
                <a:gd name="T6" fmla="*/ 99 w 200"/>
                <a:gd name="T7" fmla="*/ 26 h 209"/>
                <a:gd name="T8" fmla="*/ 99 w 200"/>
                <a:gd name="T9" fmla="*/ 0 h 209"/>
                <a:gd name="T10" fmla="*/ 0 w 200"/>
                <a:gd name="T11" fmla="*/ 104 h 209"/>
                <a:gd name="T12" fmla="*/ 105 w 200"/>
                <a:gd name="T13" fmla="*/ 209 h 209"/>
                <a:gd name="T14" fmla="*/ 200 w 200"/>
                <a:gd name="T15" fmla="*/ 148 h 209"/>
                <a:gd name="T16" fmla="*/ 176 w 200"/>
                <a:gd name="T17" fmla="*/ 13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9">
                  <a:moveTo>
                    <a:pt x="176" y="138"/>
                  </a:moveTo>
                  <a:cubicBezTo>
                    <a:pt x="163" y="165"/>
                    <a:pt x="136" y="183"/>
                    <a:pt x="105" y="183"/>
                  </a:cubicBezTo>
                  <a:cubicBezTo>
                    <a:pt x="62" y="183"/>
                    <a:pt x="27" y="148"/>
                    <a:pt x="27" y="104"/>
                  </a:cubicBezTo>
                  <a:cubicBezTo>
                    <a:pt x="27" y="63"/>
                    <a:pt x="59" y="29"/>
                    <a:pt x="99" y="26"/>
                  </a:cubicBezTo>
                  <a:cubicBezTo>
                    <a:pt x="99" y="0"/>
                    <a:pt x="99" y="0"/>
                    <a:pt x="99" y="0"/>
                  </a:cubicBezTo>
                  <a:cubicBezTo>
                    <a:pt x="44" y="3"/>
                    <a:pt x="0" y="48"/>
                    <a:pt x="0" y="104"/>
                  </a:cubicBezTo>
                  <a:cubicBezTo>
                    <a:pt x="0" y="162"/>
                    <a:pt x="47" y="209"/>
                    <a:pt x="105" y="209"/>
                  </a:cubicBezTo>
                  <a:cubicBezTo>
                    <a:pt x="147" y="209"/>
                    <a:pt x="184" y="184"/>
                    <a:pt x="200" y="148"/>
                  </a:cubicBezTo>
                  <a:lnTo>
                    <a:pt x="176" y="13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4" name="Freeform 19">
              <a:extLst>
                <a:ext uri="{FF2B5EF4-FFF2-40B4-BE49-F238E27FC236}">
                  <a16:creationId xmlns="" xmlns:a16="http://schemas.microsoft.com/office/drawing/2014/main" id="{875253EA-7EAF-421F-98A8-BDA6B1BE23D5}"/>
                </a:ext>
              </a:extLst>
            </p:cNvPr>
            <p:cNvSpPr>
              <a:spLocks/>
            </p:cNvSpPr>
            <p:nvPr/>
          </p:nvSpPr>
          <p:spPr bwMode="auto">
            <a:xfrm>
              <a:off x="1000297" y="2786910"/>
              <a:ext cx="121195" cy="90896"/>
            </a:xfrm>
            <a:custGeom>
              <a:avLst/>
              <a:gdLst>
                <a:gd name="T0" fmla="*/ 0 w 49"/>
                <a:gd name="T1" fmla="*/ 0 h 37"/>
                <a:gd name="T2" fmla="*/ 0 w 49"/>
                <a:gd name="T3" fmla="*/ 26 h 37"/>
                <a:gd name="T4" fmla="*/ 34 w 49"/>
                <a:gd name="T5" fmla="*/ 37 h 37"/>
                <a:gd name="T6" fmla="*/ 49 w 49"/>
                <a:gd name="T7" fmla="*/ 15 h 37"/>
                <a:gd name="T8" fmla="*/ 0 w 49"/>
                <a:gd name="T9" fmla="*/ 0 h 37"/>
              </a:gdLst>
              <a:ahLst/>
              <a:cxnLst>
                <a:cxn ang="0">
                  <a:pos x="T0" y="T1"/>
                </a:cxn>
                <a:cxn ang="0">
                  <a:pos x="T2" y="T3"/>
                </a:cxn>
                <a:cxn ang="0">
                  <a:pos x="T4" y="T5"/>
                </a:cxn>
                <a:cxn ang="0">
                  <a:pos x="T6" y="T7"/>
                </a:cxn>
                <a:cxn ang="0">
                  <a:pos x="T8" y="T9"/>
                </a:cxn>
              </a:cxnLst>
              <a:rect l="0" t="0" r="r" b="b"/>
              <a:pathLst>
                <a:path w="49" h="37">
                  <a:moveTo>
                    <a:pt x="0" y="0"/>
                  </a:moveTo>
                  <a:cubicBezTo>
                    <a:pt x="0" y="26"/>
                    <a:pt x="0" y="26"/>
                    <a:pt x="0" y="26"/>
                  </a:cubicBezTo>
                  <a:cubicBezTo>
                    <a:pt x="12" y="27"/>
                    <a:pt x="24" y="31"/>
                    <a:pt x="34" y="37"/>
                  </a:cubicBezTo>
                  <a:cubicBezTo>
                    <a:pt x="49" y="15"/>
                    <a:pt x="49" y="15"/>
                    <a:pt x="49" y="15"/>
                  </a:cubicBezTo>
                  <a:cubicBezTo>
                    <a:pt x="35" y="6"/>
                    <a:pt x="18" y="1"/>
                    <a:pt x="0"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5" name="Freeform 20">
              <a:extLst>
                <a:ext uri="{FF2B5EF4-FFF2-40B4-BE49-F238E27FC236}">
                  <a16:creationId xmlns="" xmlns:a16="http://schemas.microsoft.com/office/drawing/2014/main" id="{CC0CD743-E95B-454F-9156-E1918066EB41}"/>
                </a:ext>
              </a:extLst>
            </p:cNvPr>
            <p:cNvSpPr>
              <a:spLocks/>
            </p:cNvSpPr>
            <p:nvPr/>
          </p:nvSpPr>
          <p:spPr bwMode="auto">
            <a:xfrm>
              <a:off x="1032685" y="2930044"/>
              <a:ext cx="57463" cy="235076"/>
            </a:xfrm>
            <a:custGeom>
              <a:avLst/>
              <a:gdLst>
                <a:gd name="T0" fmla="*/ 23 w 23"/>
                <a:gd name="T1" fmla="*/ 91 h 95"/>
                <a:gd name="T2" fmla="*/ 18 w 23"/>
                <a:gd name="T3" fmla="*/ 95 h 95"/>
                <a:gd name="T4" fmla="*/ 5 w 23"/>
                <a:gd name="T5" fmla="*/ 95 h 95"/>
                <a:gd name="T6" fmla="*/ 0 w 23"/>
                <a:gd name="T7" fmla="*/ 91 h 95"/>
                <a:gd name="T8" fmla="*/ 0 w 23"/>
                <a:gd name="T9" fmla="*/ 5 h 95"/>
                <a:gd name="T10" fmla="*/ 5 w 23"/>
                <a:gd name="T11" fmla="*/ 0 h 95"/>
                <a:gd name="T12" fmla="*/ 18 w 23"/>
                <a:gd name="T13" fmla="*/ 0 h 95"/>
                <a:gd name="T14" fmla="*/ 23 w 23"/>
                <a:gd name="T15" fmla="*/ 5 h 95"/>
                <a:gd name="T16" fmla="*/ 23 w 23"/>
                <a:gd name="T17"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5">
                  <a:moveTo>
                    <a:pt x="23" y="91"/>
                  </a:moveTo>
                  <a:cubicBezTo>
                    <a:pt x="23" y="93"/>
                    <a:pt x="21" y="95"/>
                    <a:pt x="18" y="95"/>
                  </a:cubicBezTo>
                  <a:cubicBezTo>
                    <a:pt x="5" y="95"/>
                    <a:pt x="5" y="95"/>
                    <a:pt x="5" y="95"/>
                  </a:cubicBezTo>
                  <a:cubicBezTo>
                    <a:pt x="2" y="95"/>
                    <a:pt x="0" y="93"/>
                    <a:pt x="0" y="91"/>
                  </a:cubicBezTo>
                  <a:cubicBezTo>
                    <a:pt x="0" y="5"/>
                    <a:pt x="0" y="5"/>
                    <a:pt x="0" y="5"/>
                  </a:cubicBezTo>
                  <a:cubicBezTo>
                    <a:pt x="0" y="2"/>
                    <a:pt x="2" y="0"/>
                    <a:pt x="5" y="0"/>
                  </a:cubicBezTo>
                  <a:cubicBezTo>
                    <a:pt x="18" y="0"/>
                    <a:pt x="18" y="0"/>
                    <a:pt x="18" y="0"/>
                  </a:cubicBezTo>
                  <a:cubicBezTo>
                    <a:pt x="21" y="0"/>
                    <a:pt x="23" y="2"/>
                    <a:pt x="23" y="5"/>
                  </a:cubicBezTo>
                  <a:lnTo>
                    <a:pt x="23" y="9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6" name="Freeform 21">
              <a:extLst>
                <a:ext uri="{FF2B5EF4-FFF2-40B4-BE49-F238E27FC236}">
                  <a16:creationId xmlns="" xmlns:a16="http://schemas.microsoft.com/office/drawing/2014/main" id="{9BCC4192-E976-45FC-82FC-CD9823BFDDBB}"/>
                </a:ext>
              </a:extLst>
            </p:cNvPr>
            <p:cNvSpPr>
              <a:spLocks/>
            </p:cNvSpPr>
            <p:nvPr/>
          </p:nvSpPr>
          <p:spPr bwMode="auto">
            <a:xfrm>
              <a:off x="958506" y="2991687"/>
              <a:ext cx="54329" cy="173434"/>
            </a:xfrm>
            <a:custGeom>
              <a:avLst/>
              <a:gdLst>
                <a:gd name="T0" fmla="*/ 22 w 22"/>
                <a:gd name="T1" fmla="*/ 66 h 70"/>
                <a:gd name="T2" fmla="*/ 18 w 22"/>
                <a:gd name="T3" fmla="*/ 70 h 70"/>
                <a:gd name="T4" fmla="*/ 4 w 22"/>
                <a:gd name="T5" fmla="*/ 70 h 70"/>
                <a:gd name="T6" fmla="*/ 0 w 22"/>
                <a:gd name="T7" fmla="*/ 66 h 70"/>
                <a:gd name="T8" fmla="*/ 0 w 22"/>
                <a:gd name="T9" fmla="*/ 5 h 70"/>
                <a:gd name="T10" fmla="*/ 4 w 22"/>
                <a:gd name="T11" fmla="*/ 0 h 70"/>
                <a:gd name="T12" fmla="*/ 18 w 22"/>
                <a:gd name="T13" fmla="*/ 0 h 70"/>
                <a:gd name="T14" fmla="*/ 22 w 22"/>
                <a:gd name="T15" fmla="*/ 5 h 70"/>
                <a:gd name="T16" fmla="*/ 22 w 22"/>
                <a:gd name="T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70">
                  <a:moveTo>
                    <a:pt x="22" y="66"/>
                  </a:moveTo>
                  <a:cubicBezTo>
                    <a:pt x="22" y="68"/>
                    <a:pt x="20" y="70"/>
                    <a:pt x="18" y="70"/>
                  </a:cubicBezTo>
                  <a:cubicBezTo>
                    <a:pt x="4" y="70"/>
                    <a:pt x="4" y="70"/>
                    <a:pt x="4" y="70"/>
                  </a:cubicBezTo>
                  <a:cubicBezTo>
                    <a:pt x="2" y="70"/>
                    <a:pt x="0" y="68"/>
                    <a:pt x="0" y="66"/>
                  </a:cubicBezTo>
                  <a:cubicBezTo>
                    <a:pt x="0" y="5"/>
                    <a:pt x="0" y="5"/>
                    <a:pt x="0" y="5"/>
                  </a:cubicBezTo>
                  <a:cubicBezTo>
                    <a:pt x="0" y="2"/>
                    <a:pt x="2" y="0"/>
                    <a:pt x="4" y="0"/>
                  </a:cubicBezTo>
                  <a:cubicBezTo>
                    <a:pt x="18" y="0"/>
                    <a:pt x="18" y="0"/>
                    <a:pt x="18" y="0"/>
                  </a:cubicBezTo>
                  <a:cubicBezTo>
                    <a:pt x="20" y="0"/>
                    <a:pt x="22" y="2"/>
                    <a:pt x="22" y="5"/>
                  </a:cubicBezTo>
                  <a:lnTo>
                    <a:pt x="22" y="6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7" name="Freeform 22">
              <a:extLst>
                <a:ext uri="{FF2B5EF4-FFF2-40B4-BE49-F238E27FC236}">
                  <a16:creationId xmlns="" xmlns:a16="http://schemas.microsoft.com/office/drawing/2014/main" id="{0F3594B6-6E22-46A5-9D75-2C241D234731}"/>
                </a:ext>
              </a:extLst>
            </p:cNvPr>
            <p:cNvSpPr>
              <a:spLocks/>
            </p:cNvSpPr>
            <p:nvPr/>
          </p:nvSpPr>
          <p:spPr bwMode="auto">
            <a:xfrm>
              <a:off x="882237" y="3056462"/>
              <a:ext cx="56418" cy="108657"/>
            </a:xfrm>
            <a:custGeom>
              <a:avLst/>
              <a:gdLst>
                <a:gd name="T0" fmla="*/ 23 w 23"/>
                <a:gd name="T1" fmla="*/ 40 h 44"/>
                <a:gd name="T2" fmla="*/ 18 w 23"/>
                <a:gd name="T3" fmla="*/ 44 h 44"/>
                <a:gd name="T4" fmla="*/ 5 w 23"/>
                <a:gd name="T5" fmla="*/ 44 h 44"/>
                <a:gd name="T6" fmla="*/ 0 w 23"/>
                <a:gd name="T7" fmla="*/ 40 h 44"/>
                <a:gd name="T8" fmla="*/ 0 w 23"/>
                <a:gd name="T9" fmla="*/ 4 h 44"/>
                <a:gd name="T10" fmla="*/ 5 w 23"/>
                <a:gd name="T11" fmla="*/ 0 h 44"/>
                <a:gd name="T12" fmla="*/ 18 w 23"/>
                <a:gd name="T13" fmla="*/ 0 h 44"/>
                <a:gd name="T14" fmla="*/ 23 w 23"/>
                <a:gd name="T15" fmla="*/ 4 h 44"/>
                <a:gd name="T16" fmla="*/ 23 w 23"/>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4">
                  <a:moveTo>
                    <a:pt x="23" y="40"/>
                  </a:moveTo>
                  <a:cubicBezTo>
                    <a:pt x="23" y="42"/>
                    <a:pt x="21" y="44"/>
                    <a:pt x="18" y="44"/>
                  </a:cubicBezTo>
                  <a:cubicBezTo>
                    <a:pt x="5" y="44"/>
                    <a:pt x="5" y="44"/>
                    <a:pt x="5" y="44"/>
                  </a:cubicBezTo>
                  <a:cubicBezTo>
                    <a:pt x="2" y="44"/>
                    <a:pt x="0" y="42"/>
                    <a:pt x="0" y="40"/>
                  </a:cubicBezTo>
                  <a:cubicBezTo>
                    <a:pt x="0" y="4"/>
                    <a:pt x="0" y="4"/>
                    <a:pt x="0" y="4"/>
                  </a:cubicBezTo>
                  <a:cubicBezTo>
                    <a:pt x="0" y="2"/>
                    <a:pt x="2" y="0"/>
                    <a:pt x="5" y="0"/>
                  </a:cubicBezTo>
                  <a:cubicBezTo>
                    <a:pt x="18" y="0"/>
                    <a:pt x="18" y="0"/>
                    <a:pt x="18" y="0"/>
                  </a:cubicBezTo>
                  <a:cubicBezTo>
                    <a:pt x="21" y="0"/>
                    <a:pt x="23" y="2"/>
                    <a:pt x="23" y="4"/>
                  </a:cubicBezTo>
                  <a:lnTo>
                    <a:pt x="23" y="4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grpSp>
      <p:sp>
        <p:nvSpPr>
          <p:cNvPr id="58" name="Freeform: Shape 25">
            <a:extLst>
              <a:ext uri="{FF2B5EF4-FFF2-40B4-BE49-F238E27FC236}">
                <a16:creationId xmlns="" xmlns:a16="http://schemas.microsoft.com/office/drawing/2014/main" id="{3B8FDADD-7627-45F6-A2FF-9C6D66E91BC8}"/>
              </a:ext>
            </a:extLst>
          </p:cNvPr>
          <p:cNvSpPr/>
          <p:nvPr/>
        </p:nvSpPr>
        <p:spPr>
          <a:xfrm>
            <a:off x="800864" y="2964087"/>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59" name="Oval 58">
            <a:extLst>
              <a:ext uri="{FF2B5EF4-FFF2-40B4-BE49-F238E27FC236}">
                <a16:creationId xmlns="" xmlns:a16="http://schemas.microsoft.com/office/drawing/2014/main" id="{D6568DAB-D5A9-47AB-B8F4-C9C81FF707CD}"/>
              </a:ext>
            </a:extLst>
          </p:cNvPr>
          <p:cNvSpPr/>
          <p:nvPr/>
        </p:nvSpPr>
        <p:spPr>
          <a:xfrm>
            <a:off x="896829" y="305329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0" name="Oval 59">
            <a:extLst>
              <a:ext uri="{FF2B5EF4-FFF2-40B4-BE49-F238E27FC236}">
                <a16:creationId xmlns="" xmlns:a16="http://schemas.microsoft.com/office/drawing/2014/main" id="{13FA2126-45FF-4BAA-B405-2B6F5B60C296}"/>
              </a:ext>
            </a:extLst>
          </p:cNvPr>
          <p:cNvSpPr/>
          <p:nvPr/>
        </p:nvSpPr>
        <p:spPr>
          <a:xfrm>
            <a:off x="5386280" y="3252078"/>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02</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61" name="Straight Connector 60">
            <a:extLst>
              <a:ext uri="{FF2B5EF4-FFF2-40B4-BE49-F238E27FC236}">
                <a16:creationId xmlns="" xmlns:a16="http://schemas.microsoft.com/office/drawing/2014/main" id="{DEEAF77B-D7C0-45DC-B72E-8F51CADBEACC}"/>
              </a:ext>
            </a:extLst>
          </p:cNvPr>
          <p:cNvCxnSpPr>
            <a:cxnSpLocks/>
          </p:cNvCxnSpPr>
          <p:nvPr/>
        </p:nvCxnSpPr>
        <p:spPr>
          <a:xfrm>
            <a:off x="5251890" y="3053295"/>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 xmlns:a16="http://schemas.microsoft.com/office/drawing/2014/main" id="{9D1373F2-A060-4E11-B75E-84A61E1148B8}"/>
              </a:ext>
            </a:extLst>
          </p:cNvPr>
          <p:cNvSpPr txBox="1"/>
          <p:nvPr/>
        </p:nvSpPr>
        <p:spPr>
          <a:xfrm>
            <a:off x="1889453" y="3096397"/>
            <a:ext cx="3252690" cy="769441"/>
          </a:xfrm>
          <a:prstGeom prst="rect">
            <a:avLst/>
          </a:prstGeom>
          <a:noFill/>
        </p:spPr>
        <p:txBody>
          <a:bodyPr wrap="square" lIns="0" tIns="0" rIns="0" bIns="0" rtlCol="0" anchor="ctr" anchorCtr="0">
            <a:spAutoFit/>
          </a:bodyPr>
          <a:lstStyle/>
          <a:p>
            <a:r>
              <a:rPr lang="en-US" dirty="0"/>
              <a:t>We can use literals inside of sql </a:t>
            </a:r>
            <a:r>
              <a:rPr lang="en-US" dirty="0" smtClean="0"/>
              <a:t>queries &amp; Arithmetic Operations.</a:t>
            </a:r>
            <a:endParaRPr lang="en-US" dirty="0"/>
          </a:p>
          <a:p>
            <a:pPr algn="r"/>
            <a:r>
              <a:rPr lang="en-US" sz="1400" kern="0" dirty="0" smtClean="0">
                <a:solidFill>
                  <a:schemeClr val="bg1"/>
                </a:solidFill>
                <a:latin typeface="+mj-lt"/>
                <a:cs typeface="Arial" pitchFamily="34" charset="0"/>
              </a:rPr>
              <a:t>. </a:t>
            </a:r>
            <a:endParaRPr lang="en-US" sz="1400" kern="0" dirty="0">
              <a:solidFill>
                <a:schemeClr val="bg1"/>
              </a:solidFill>
              <a:latin typeface="+mj-lt"/>
              <a:cs typeface="Arial" pitchFamily="34" charset="0"/>
            </a:endParaRPr>
          </a:p>
        </p:txBody>
      </p:sp>
      <p:sp>
        <p:nvSpPr>
          <p:cNvPr id="63" name="Freeform 16">
            <a:extLst>
              <a:ext uri="{FF2B5EF4-FFF2-40B4-BE49-F238E27FC236}">
                <a16:creationId xmlns="" xmlns:a16="http://schemas.microsoft.com/office/drawing/2014/main" id="{3AAFCE4D-C47B-42FC-9763-60701B0293C7}"/>
              </a:ext>
            </a:extLst>
          </p:cNvPr>
          <p:cNvSpPr>
            <a:spLocks noEditPoints="1"/>
          </p:cNvSpPr>
          <p:nvPr/>
        </p:nvSpPr>
        <p:spPr bwMode="auto">
          <a:xfrm>
            <a:off x="1034132" y="3190599"/>
            <a:ext cx="581042" cy="581040"/>
          </a:xfrm>
          <a:custGeom>
            <a:avLst/>
            <a:gdLst>
              <a:gd name="T0" fmla="*/ 302 w 603"/>
              <a:gd name="T1" fmla="*/ 604 h 604"/>
              <a:gd name="T2" fmla="*/ 376 w 603"/>
              <a:gd name="T3" fmla="*/ 576 h 604"/>
              <a:gd name="T4" fmla="*/ 401 w 603"/>
              <a:gd name="T5" fmla="*/ 572 h 604"/>
              <a:gd name="T6" fmla="*/ 407 w 603"/>
              <a:gd name="T7" fmla="*/ 569 h 604"/>
              <a:gd name="T8" fmla="*/ 350 w 603"/>
              <a:gd name="T9" fmla="*/ 462 h 604"/>
              <a:gd name="T10" fmla="*/ 493 w 603"/>
              <a:gd name="T11" fmla="*/ 512 h 604"/>
              <a:gd name="T12" fmla="*/ 509 w 603"/>
              <a:gd name="T13" fmla="*/ 501 h 604"/>
              <a:gd name="T14" fmla="*/ 494 w 603"/>
              <a:gd name="T15" fmla="*/ 268 h 604"/>
              <a:gd name="T16" fmla="*/ 574 w 603"/>
              <a:gd name="T17" fmla="*/ 390 h 604"/>
              <a:gd name="T18" fmla="*/ 512 w 603"/>
              <a:gd name="T19" fmla="*/ 231 h 604"/>
              <a:gd name="T20" fmla="*/ 585 w 603"/>
              <a:gd name="T21" fmla="*/ 270 h 604"/>
              <a:gd name="T22" fmla="*/ 531 w 603"/>
              <a:gd name="T23" fmla="*/ 212 h 604"/>
              <a:gd name="T24" fmla="*/ 546 w 603"/>
              <a:gd name="T25" fmla="*/ 157 h 604"/>
              <a:gd name="T26" fmla="*/ 512 w 603"/>
              <a:gd name="T27" fmla="*/ 193 h 604"/>
              <a:gd name="T28" fmla="*/ 438 w 603"/>
              <a:gd name="T29" fmla="*/ 154 h 604"/>
              <a:gd name="T30" fmla="*/ 485 w 603"/>
              <a:gd name="T31" fmla="*/ 85 h 604"/>
              <a:gd name="T32" fmla="*/ 411 w 603"/>
              <a:gd name="T33" fmla="*/ 107 h 604"/>
              <a:gd name="T34" fmla="*/ 305 w 603"/>
              <a:gd name="T35" fmla="*/ 20 h 604"/>
              <a:gd name="T36" fmla="*/ 263 w 603"/>
              <a:gd name="T37" fmla="*/ 21 h 604"/>
              <a:gd name="T38" fmla="*/ 188 w 603"/>
              <a:gd name="T39" fmla="*/ 77 h 604"/>
              <a:gd name="T40" fmla="*/ 168 w 603"/>
              <a:gd name="T41" fmla="*/ 50 h 604"/>
              <a:gd name="T42" fmla="*/ 118 w 603"/>
              <a:gd name="T43" fmla="*/ 83 h 604"/>
              <a:gd name="T44" fmla="*/ 163 w 603"/>
              <a:gd name="T45" fmla="*/ 99 h 604"/>
              <a:gd name="T46" fmla="*/ 75 w 603"/>
              <a:gd name="T47" fmla="*/ 211 h 604"/>
              <a:gd name="T48" fmla="*/ 68 w 603"/>
              <a:gd name="T49" fmla="*/ 150 h 604"/>
              <a:gd name="T50" fmla="*/ 50 w 603"/>
              <a:gd name="T51" fmla="*/ 165 h 604"/>
              <a:gd name="T52" fmla="*/ 35 w 603"/>
              <a:gd name="T53" fmla="*/ 196 h 604"/>
              <a:gd name="T54" fmla="*/ 38 w 603"/>
              <a:gd name="T55" fmla="*/ 305 h 604"/>
              <a:gd name="T56" fmla="*/ 27 w 603"/>
              <a:gd name="T57" fmla="*/ 387 h 604"/>
              <a:gd name="T58" fmla="*/ 53 w 603"/>
              <a:gd name="T59" fmla="*/ 405 h 604"/>
              <a:gd name="T60" fmla="*/ 46 w 603"/>
              <a:gd name="T61" fmla="*/ 435 h 604"/>
              <a:gd name="T62" fmla="*/ 91 w 603"/>
              <a:gd name="T63" fmla="*/ 499 h 604"/>
              <a:gd name="T64" fmla="*/ 107 w 603"/>
              <a:gd name="T65" fmla="*/ 505 h 604"/>
              <a:gd name="T66" fmla="*/ 86 w 603"/>
              <a:gd name="T67" fmla="*/ 393 h 604"/>
              <a:gd name="T68" fmla="*/ 290 w 603"/>
              <a:gd name="T69" fmla="*/ 402 h 604"/>
              <a:gd name="T70" fmla="*/ 244 w 603"/>
              <a:gd name="T71" fmla="*/ 571 h 604"/>
              <a:gd name="T72" fmla="*/ 336 w 603"/>
              <a:gd name="T73" fmla="*/ 450 h 604"/>
              <a:gd name="T74" fmla="*/ 336 w 603"/>
              <a:gd name="T75" fmla="*/ 450 h 604"/>
              <a:gd name="T76" fmla="*/ 260 w 603"/>
              <a:gd name="T77" fmla="*/ 236 h 604"/>
              <a:gd name="T78" fmla="*/ 420 w 603"/>
              <a:gd name="T79" fmla="*/ 172 h 604"/>
              <a:gd name="T80" fmla="*/ 477 w 603"/>
              <a:gd name="T81" fmla="*/ 255 h 604"/>
              <a:gd name="T82" fmla="*/ 71 w 603"/>
              <a:gd name="T83" fmla="*/ 378 h 604"/>
              <a:gd name="T84" fmla="*/ 79 w 603"/>
              <a:gd name="T85" fmla="*/ 257 h 604"/>
              <a:gd name="T86" fmla="*/ 75 w 603"/>
              <a:gd name="T87" fmla="*/ 380 h 604"/>
              <a:gd name="T88" fmla="*/ 221 w 603"/>
              <a:gd name="T89" fmla="*/ 267 h 604"/>
              <a:gd name="T90" fmla="*/ 97 w 603"/>
              <a:gd name="T91" fmla="*/ 218 h 604"/>
              <a:gd name="T92" fmla="*/ 175 w 603"/>
              <a:gd name="T93" fmla="*/ 280 h 604"/>
              <a:gd name="T94" fmla="*/ 57 w 603"/>
              <a:gd name="T95" fmla="*/ 217 h 604"/>
              <a:gd name="T96" fmla="*/ 492 w 603"/>
              <a:gd name="T97" fmla="*/ 230 h 604"/>
              <a:gd name="T98" fmla="*/ 499 w 603"/>
              <a:gd name="T99" fmla="*/ 218 h 604"/>
              <a:gd name="T100" fmla="*/ 201 w 603"/>
              <a:gd name="T101" fmla="*/ 122 h 604"/>
              <a:gd name="T102" fmla="*/ 409 w 603"/>
              <a:gd name="T103" fmla="*/ 148 h 604"/>
              <a:gd name="T104" fmla="*/ 409 w 603"/>
              <a:gd name="T105" fmla="*/ 148 h 604"/>
              <a:gd name="T106" fmla="*/ 281 w 603"/>
              <a:gd name="T107" fmla="*/ 44 h 604"/>
              <a:gd name="T108" fmla="*/ 383 w 603"/>
              <a:gd name="T109" fmla="*/ 12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3" h="604">
                <a:moveTo>
                  <a:pt x="302" y="604"/>
                </a:moveTo>
                <a:cubicBezTo>
                  <a:pt x="135" y="604"/>
                  <a:pt x="0" y="469"/>
                  <a:pt x="0" y="302"/>
                </a:cubicBezTo>
                <a:cubicBezTo>
                  <a:pt x="0" y="136"/>
                  <a:pt x="135" y="0"/>
                  <a:pt x="302" y="0"/>
                </a:cubicBezTo>
                <a:cubicBezTo>
                  <a:pt x="468" y="0"/>
                  <a:pt x="603" y="136"/>
                  <a:pt x="603" y="302"/>
                </a:cubicBezTo>
                <a:cubicBezTo>
                  <a:pt x="603" y="469"/>
                  <a:pt x="468" y="604"/>
                  <a:pt x="302" y="604"/>
                </a:cubicBezTo>
                <a:close/>
                <a:moveTo>
                  <a:pt x="220" y="571"/>
                </a:moveTo>
                <a:cubicBezTo>
                  <a:pt x="219" y="571"/>
                  <a:pt x="218" y="573"/>
                  <a:pt x="218" y="574"/>
                </a:cubicBezTo>
                <a:cubicBezTo>
                  <a:pt x="218" y="581"/>
                  <a:pt x="228" y="584"/>
                  <a:pt x="250" y="585"/>
                </a:cubicBezTo>
                <a:cubicBezTo>
                  <a:pt x="257" y="586"/>
                  <a:pt x="265" y="586"/>
                  <a:pt x="273" y="586"/>
                </a:cubicBezTo>
                <a:cubicBezTo>
                  <a:pt x="305" y="586"/>
                  <a:pt x="340" y="583"/>
                  <a:pt x="376" y="576"/>
                </a:cubicBezTo>
                <a:cubicBezTo>
                  <a:pt x="376" y="576"/>
                  <a:pt x="377" y="577"/>
                  <a:pt x="377" y="577"/>
                </a:cubicBezTo>
                <a:cubicBezTo>
                  <a:pt x="379" y="579"/>
                  <a:pt x="379" y="579"/>
                  <a:pt x="379" y="579"/>
                </a:cubicBezTo>
                <a:cubicBezTo>
                  <a:pt x="381" y="578"/>
                  <a:pt x="381" y="578"/>
                  <a:pt x="381" y="578"/>
                </a:cubicBezTo>
                <a:cubicBezTo>
                  <a:pt x="386" y="577"/>
                  <a:pt x="391" y="575"/>
                  <a:pt x="396" y="574"/>
                </a:cubicBezTo>
                <a:cubicBezTo>
                  <a:pt x="398" y="573"/>
                  <a:pt x="399" y="573"/>
                  <a:pt x="401" y="572"/>
                </a:cubicBezTo>
                <a:cubicBezTo>
                  <a:pt x="403" y="571"/>
                  <a:pt x="403" y="571"/>
                  <a:pt x="403" y="571"/>
                </a:cubicBezTo>
                <a:cubicBezTo>
                  <a:pt x="404" y="571"/>
                  <a:pt x="404" y="571"/>
                  <a:pt x="404" y="571"/>
                </a:cubicBezTo>
                <a:cubicBezTo>
                  <a:pt x="406" y="570"/>
                  <a:pt x="406" y="570"/>
                  <a:pt x="406" y="570"/>
                </a:cubicBezTo>
                <a:cubicBezTo>
                  <a:pt x="406" y="569"/>
                  <a:pt x="406" y="569"/>
                  <a:pt x="406" y="569"/>
                </a:cubicBezTo>
                <a:cubicBezTo>
                  <a:pt x="407" y="569"/>
                  <a:pt x="407" y="569"/>
                  <a:pt x="407" y="569"/>
                </a:cubicBezTo>
                <a:cubicBezTo>
                  <a:pt x="406" y="567"/>
                  <a:pt x="406" y="567"/>
                  <a:pt x="406" y="567"/>
                </a:cubicBezTo>
                <a:cubicBezTo>
                  <a:pt x="406" y="566"/>
                  <a:pt x="406" y="566"/>
                  <a:pt x="406" y="566"/>
                </a:cubicBezTo>
                <a:cubicBezTo>
                  <a:pt x="405" y="563"/>
                  <a:pt x="398" y="558"/>
                  <a:pt x="392" y="558"/>
                </a:cubicBezTo>
                <a:cubicBezTo>
                  <a:pt x="384" y="546"/>
                  <a:pt x="370" y="523"/>
                  <a:pt x="349" y="481"/>
                </a:cubicBezTo>
                <a:cubicBezTo>
                  <a:pt x="353" y="475"/>
                  <a:pt x="353" y="468"/>
                  <a:pt x="350" y="462"/>
                </a:cubicBezTo>
                <a:cubicBezTo>
                  <a:pt x="354" y="457"/>
                  <a:pt x="354" y="457"/>
                  <a:pt x="354" y="457"/>
                </a:cubicBezTo>
                <a:cubicBezTo>
                  <a:pt x="357" y="459"/>
                  <a:pt x="361" y="460"/>
                  <a:pt x="365" y="460"/>
                </a:cubicBezTo>
                <a:cubicBezTo>
                  <a:pt x="369" y="460"/>
                  <a:pt x="374" y="458"/>
                  <a:pt x="377" y="456"/>
                </a:cubicBezTo>
                <a:cubicBezTo>
                  <a:pt x="377" y="456"/>
                  <a:pt x="377" y="456"/>
                  <a:pt x="378" y="456"/>
                </a:cubicBezTo>
                <a:cubicBezTo>
                  <a:pt x="432" y="486"/>
                  <a:pt x="471" y="503"/>
                  <a:pt x="493" y="512"/>
                </a:cubicBezTo>
                <a:cubicBezTo>
                  <a:pt x="494" y="512"/>
                  <a:pt x="494" y="512"/>
                  <a:pt x="494" y="512"/>
                </a:cubicBezTo>
                <a:cubicBezTo>
                  <a:pt x="496" y="513"/>
                  <a:pt x="496" y="513"/>
                  <a:pt x="496" y="513"/>
                </a:cubicBezTo>
                <a:cubicBezTo>
                  <a:pt x="497" y="512"/>
                  <a:pt x="497" y="512"/>
                  <a:pt x="497" y="512"/>
                </a:cubicBezTo>
                <a:cubicBezTo>
                  <a:pt x="500" y="510"/>
                  <a:pt x="502" y="507"/>
                  <a:pt x="504" y="505"/>
                </a:cubicBezTo>
                <a:cubicBezTo>
                  <a:pt x="509" y="501"/>
                  <a:pt x="509" y="501"/>
                  <a:pt x="509" y="501"/>
                </a:cubicBezTo>
                <a:cubicBezTo>
                  <a:pt x="503" y="498"/>
                  <a:pt x="503" y="498"/>
                  <a:pt x="503" y="498"/>
                </a:cubicBezTo>
                <a:cubicBezTo>
                  <a:pt x="480" y="489"/>
                  <a:pt x="441" y="471"/>
                  <a:pt x="386" y="439"/>
                </a:cubicBezTo>
                <a:cubicBezTo>
                  <a:pt x="386" y="433"/>
                  <a:pt x="385" y="428"/>
                  <a:pt x="382" y="424"/>
                </a:cubicBezTo>
                <a:cubicBezTo>
                  <a:pt x="421" y="375"/>
                  <a:pt x="462" y="317"/>
                  <a:pt x="491" y="268"/>
                </a:cubicBezTo>
                <a:cubicBezTo>
                  <a:pt x="492" y="268"/>
                  <a:pt x="493" y="268"/>
                  <a:pt x="494" y="268"/>
                </a:cubicBezTo>
                <a:cubicBezTo>
                  <a:pt x="522" y="315"/>
                  <a:pt x="546" y="363"/>
                  <a:pt x="561" y="404"/>
                </a:cubicBezTo>
                <a:cubicBezTo>
                  <a:pt x="565" y="414"/>
                  <a:pt x="565" y="414"/>
                  <a:pt x="565" y="414"/>
                </a:cubicBezTo>
                <a:cubicBezTo>
                  <a:pt x="569" y="404"/>
                  <a:pt x="569" y="404"/>
                  <a:pt x="569" y="404"/>
                </a:cubicBezTo>
                <a:cubicBezTo>
                  <a:pt x="570" y="400"/>
                  <a:pt x="572" y="396"/>
                  <a:pt x="573" y="392"/>
                </a:cubicBezTo>
                <a:cubicBezTo>
                  <a:pt x="574" y="390"/>
                  <a:pt x="574" y="390"/>
                  <a:pt x="574" y="390"/>
                </a:cubicBezTo>
                <a:cubicBezTo>
                  <a:pt x="573" y="389"/>
                  <a:pt x="573" y="389"/>
                  <a:pt x="573" y="389"/>
                </a:cubicBezTo>
                <a:cubicBezTo>
                  <a:pt x="562" y="361"/>
                  <a:pt x="543" y="316"/>
                  <a:pt x="509" y="259"/>
                </a:cubicBezTo>
                <a:cubicBezTo>
                  <a:pt x="511" y="254"/>
                  <a:pt x="511" y="248"/>
                  <a:pt x="508" y="242"/>
                </a:cubicBezTo>
                <a:cubicBezTo>
                  <a:pt x="508" y="242"/>
                  <a:pt x="507" y="241"/>
                  <a:pt x="507" y="241"/>
                </a:cubicBezTo>
                <a:cubicBezTo>
                  <a:pt x="509" y="237"/>
                  <a:pt x="511" y="234"/>
                  <a:pt x="512" y="231"/>
                </a:cubicBezTo>
                <a:cubicBezTo>
                  <a:pt x="514" y="231"/>
                  <a:pt x="515" y="231"/>
                  <a:pt x="516" y="231"/>
                </a:cubicBezTo>
                <a:cubicBezTo>
                  <a:pt x="518" y="231"/>
                  <a:pt x="520" y="231"/>
                  <a:pt x="522" y="230"/>
                </a:cubicBezTo>
                <a:cubicBezTo>
                  <a:pt x="523" y="230"/>
                  <a:pt x="524" y="229"/>
                  <a:pt x="525" y="228"/>
                </a:cubicBezTo>
                <a:cubicBezTo>
                  <a:pt x="544" y="240"/>
                  <a:pt x="561" y="252"/>
                  <a:pt x="577" y="264"/>
                </a:cubicBezTo>
                <a:cubicBezTo>
                  <a:pt x="585" y="270"/>
                  <a:pt x="585" y="270"/>
                  <a:pt x="585" y="270"/>
                </a:cubicBezTo>
                <a:cubicBezTo>
                  <a:pt x="584" y="260"/>
                  <a:pt x="584" y="260"/>
                  <a:pt x="584" y="260"/>
                </a:cubicBezTo>
                <a:cubicBezTo>
                  <a:pt x="583" y="256"/>
                  <a:pt x="582" y="253"/>
                  <a:pt x="582" y="249"/>
                </a:cubicBezTo>
                <a:cubicBezTo>
                  <a:pt x="581" y="248"/>
                  <a:pt x="581" y="248"/>
                  <a:pt x="581" y="248"/>
                </a:cubicBezTo>
                <a:cubicBezTo>
                  <a:pt x="580" y="247"/>
                  <a:pt x="580" y="247"/>
                  <a:pt x="580" y="247"/>
                </a:cubicBezTo>
                <a:cubicBezTo>
                  <a:pt x="565" y="235"/>
                  <a:pt x="549" y="223"/>
                  <a:pt x="531" y="212"/>
                </a:cubicBezTo>
                <a:cubicBezTo>
                  <a:pt x="531" y="210"/>
                  <a:pt x="530" y="207"/>
                  <a:pt x="529" y="205"/>
                </a:cubicBezTo>
                <a:cubicBezTo>
                  <a:pt x="529" y="204"/>
                  <a:pt x="528" y="203"/>
                  <a:pt x="527" y="202"/>
                </a:cubicBezTo>
                <a:cubicBezTo>
                  <a:pt x="535" y="187"/>
                  <a:pt x="541" y="173"/>
                  <a:pt x="547" y="160"/>
                </a:cubicBezTo>
                <a:cubicBezTo>
                  <a:pt x="547" y="158"/>
                  <a:pt x="547" y="158"/>
                  <a:pt x="547" y="158"/>
                </a:cubicBezTo>
                <a:cubicBezTo>
                  <a:pt x="546" y="157"/>
                  <a:pt x="546" y="157"/>
                  <a:pt x="546" y="157"/>
                </a:cubicBezTo>
                <a:cubicBezTo>
                  <a:pt x="545" y="154"/>
                  <a:pt x="543" y="151"/>
                  <a:pt x="541" y="149"/>
                </a:cubicBezTo>
                <a:cubicBezTo>
                  <a:pt x="537" y="141"/>
                  <a:pt x="537" y="141"/>
                  <a:pt x="537" y="141"/>
                </a:cubicBezTo>
                <a:cubicBezTo>
                  <a:pt x="534" y="149"/>
                  <a:pt x="534" y="149"/>
                  <a:pt x="534" y="149"/>
                </a:cubicBezTo>
                <a:cubicBezTo>
                  <a:pt x="528" y="162"/>
                  <a:pt x="520" y="177"/>
                  <a:pt x="512" y="193"/>
                </a:cubicBezTo>
                <a:cubicBezTo>
                  <a:pt x="512" y="193"/>
                  <a:pt x="512" y="193"/>
                  <a:pt x="512" y="193"/>
                </a:cubicBezTo>
                <a:cubicBezTo>
                  <a:pt x="510" y="193"/>
                  <a:pt x="508" y="193"/>
                  <a:pt x="506" y="194"/>
                </a:cubicBezTo>
                <a:cubicBezTo>
                  <a:pt x="505" y="194"/>
                  <a:pt x="504" y="195"/>
                  <a:pt x="504" y="195"/>
                </a:cubicBezTo>
                <a:cubicBezTo>
                  <a:pt x="489" y="187"/>
                  <a:pt x="474" y="178"/>
                  <a:pt x="458" y="171"/>
                </a:cubicBezTo>
                <a:cubicBezTo>
                  <a:pt x="458" y="167"/>
                  <a:pt x="456" y="163"/>
                  <a:pt x="453" y="160"/>
                </a:cubicBezTo>
                <a:cubicBezTo>
                  <a:pt x="449" y="156"/>
                  <a:pt x="444" y="154"/>
                  <a:pt x="438" y="154"/>
                </a:cubicBezTo>
                <a:cubicBezTo>
                  <a:pt x="438" y="154"/>
                  <a:pt x="437" y="154"/>
                  <a:pt x="437" y="154"/>
                </a:cubicBezTo>
                <a:cubicBezTo>
                  <a:pt x="432" y="147"/>
                  <a:pt x="426" y="141"/>
                  <a:pt x="421" y="135"/>
                </a:cubicBezTo>
                <a:cubicBezTo>
                  <a:pt x="424" y="131"/>
                  <a:pt x="424" y="126"/>
                  <a:pt x="423" y="121"/>
                </a:cubicBezTo>
                <a:cubicBezTo>
                  <a:pt x="444" y="108"/>
                  <a:pt x="463" y="97"/>
                  <a:pt x="480" y="88"/>
                </a:cubicBezTo>
                <a:cubicBezTo>
                  <a:pt x="485" y="85"/>
                  <a:pt x="485" y="85"/>
                  <a:pt x="485" y="85"/>
                </a:cubicBezTo>
                <a:cubicBezTo>
                  <a:pt x="481" y="81"/>
                  <a:pt x="481" y="81"/>
                  <a:pt x="481" y="81"/>
                </a:cubicBezTo>
                <a:cubicBezTo>
                  <a:pt x="478" y="79"/>
                  <a:pt x="475" y="77"/>
                  <a:pt x="473" y="75"/>
                </a:cubicBezTo>
                <a:cubicBezTo>
                  <a:pt x="471" y="73"/>
                  <a:pt x="471" y="73"/>
                  <a:pt x="471" y="73"/>
                </a:cubicBezTo>
                <a:cubicBezTo>
                  <a:pt x="468" y="75"/>
                  <a:pt x="468" y="75"/>
                  <a:pt x="468" y="75"/>
                </a:cubicBezTo>
                <a:cubicBezTo>
                  <a:pt x="451" y="84"/>
                  <a:pt x="432" y="94"/>
                  <a:pt x="411" y="107"/>
                </a:cubicBezTo>
                <a:cubicBezTo>
                  <a:pt x="409" y="106"/>
                  <a:pt x="406" y="105"/>
                  <a:pt x="403" y="105"/>
                </a:cubicBezTo>
                <a:cubicBezTo>
                  <a:pt x="401" y="105"/>
                  <a:pt x="399" y="106"/>
                  <a:pt x="397" y="106"/>
                </a:cubicBezTo>
                <a:cubicBezTo>
                  <a:pt x="365" y="73"/>
                  <a:pt x="333" y="45"/>
                  <a:pt x="306" y="29"/>
                </a:cubicBezTo>
                <a:cubicBezTo>
                  <a:pt x="307" y="27"/>
                  <a:pt x="307" y="24"/>
                  <a:pt x="306" y="22"/>
                </a:cubicBezTo>
                <a:cubicBezTo>
                  <a:pt x="306" y="21"/>
                  <a:pt x="306" y="21"/>
                  <a:pt x="305" y="20"/>
                </a:cubicBezTo>
                <a:cubicBezTo>
                  <a:pt x="304" y="17"/>
                  <a:pt x="304" y="17"/>
                  <a:pt x="304" y="17"/>
                </a:cubicBezTo>
                <a:cubicBezTo>
                  <a:pt x="301" y="17"/>
                  <a:pt x="301" y="17"/>
                  <a:pt x="301" y="17"/>
                </a:cubicBezTo>
                <a:cubicBezTo>
                  <a:pt x="289" y="17"/>
                  <a:pt x="278" y="18"/>
                  <a:pt x="266" y="19"/>
                </a:cubicBezTo>
                <a:cubicBezTo>
                  <a:pt x="264" y="20"/>
                  <a:pt x="264" y="20"/>
                  <a:pt x="264" y="20"/>
                </a:cubicBezTo>
                <a:cubicBezTo>
                  <a:pt x="263" y="21"/>
                  <a:pt x="263" y="21"/>
                  <a:pt x="263" y="21"/>
                </a:cubicBezTo>
                <a:cubicBezTo>
                  <a:pt x="261" y="25"/>
                  <a:pt x="260" y="28"/>
                  <a:pt x="261" y="32"/>
                </a:cubicBezTo>
                <a:cubicBezTo>
                  <a:pt x="261" y="32"/>
                  <a:pt x="261" y="32"/>
                  <a:pt x="261" y="33"/>
                </a:cubicBezTo>
                <a:cubicBezTo>
                  <a:pt x="240" y="47"/>
                  <a:pt x="220" y="63"/>
                  <a:pt x="201" y="79"/>
                </a:cubicBezTo>
                <a:cubicBezTo>
                  <a:pt x="198" y="78"/>
                  <a:pt x="194" y="77"/>
                  <a:pt x="190" y="77"/>
                </a:cubicBezTo>
                <a:cubicBezTo>
                  <a:pt x="189" y="77"/>
                  <a:pt x="189" y="77"/>
                  <a:pt x="188" y="77"/>
                </a:cubicBezTo>
                <a:cubicBezTo>
                  <a:pt x="185" y="65"/>
                  <a:pt x="183" y="55"/>
                  <a:pt x="183" y="49"/>
                </a:cubicBezTo>
                <a:cubicBezTo>
                  <a:pt x="183" y="43"/>
                  <a:pt x="183" y="43"/>
                  <a:pt x="183" y="43"/>
                </a:cubicBezTo>
                <a:cubicBezTo>
                  <a:pt x="177" y="46"/>
                  <a:pt x="177" y="46"/>
                  <a:pt x="177" y="46"/>
                </a:cubicBezTo>
                <a:cubicBezTo>
                  <a:pt x="175" y="46"/>
                  <a:pt x="173" y="48"/>
                  <a:pt x="171" y="49"/>
                </a:cubicBezTo>
                <a:cubicBezTo>
                  <a:pt x="168" y="50"/>
                  <a:pt x="168" y="50"/>
                  <a:pt x="168" y="50"/>
                </a:cubicBezTo>
                <a:cubicBezTo>
                  <a:pt x="168" y="53"/>
                  <a:pt x="168" y="53"/>
                  <a:pt x="168" y="53"/>
                </a:cubicBezTo>
                <a:cubicBezTo>
                  <a:pt x="168" y="60"/>
                  <a:pt x="169" y="70"/>
                  <a:pt x="172" y="84"/>
                </a:cubicBezTo>
                <a:cubicBezTo>
                  <a:pt x="171" y="84"/>
                  <a:pt x="171" y="85"/>
                  <a:pt x="171" y="85"/>
                </a:cubicBezTo>
                <a:cubicBezTo>
                  <a:pt x="154" y="83"/>
                  <a:pt x="138" y="83"/>
                  <a:pt x="123" y="83"/>
                </a:cubicBezTo>
                <a:cubicBezTo>
                  <a:pt x="118" y="83"/>
                  <a:pt x="118" y="83"/>
                  <a:pt x="118" y="83"/>
                </a:cubicBezTo>
                <a:cubicBezTo>
                  <a:pt x="117" y="84"/>
                  <a:pt x="117" y="84"/>
                  <a:pt x="117" y="84"/>
                </a:cubicBezTo>
                <a:cubicBezTo>
                  <a:pt x="116" y="85"/>
                  <a:pt x="114" y="87"/>
                  <a:pt x="112" y="88"/>
                </a:cubicBezTo>
                <a:cubicBezTo>
                  <a:pt x="103" y="96"/>
                  <a:pt x="103" y="96"/>
                  <a:pt x="103" y="96"/>
                </a:cubicBezTo>
                <a:cubicBezTo>
                  <a:pt x="114" y="96"/>
                  <a:pt x="114" y="96"/>
                  <a:pt x="114" y="96"/>
                </a:cubicBezTo>
                <a:cubicBezTo>
                  <a:pt x="129" y="96"/>
                  <a:pt x="146" y="97"/>
                  <a:pt x="163" y="99"/>
                </a:cubicBezTo>
                <a:cubicBezTo>
                  <a:pt x="162" y="104"/>
                  <a:pt x="163" y="108"/>
                  <a:pt x="165" y="113"/>
                </a:cubicBezTo>
                <a:cubicBezTo>
                  <a:pt x="134" y="143"/>
                  <a:pt x="106" y="177"/>
                  <a:pt x="85" y="210"/>
                </a:cubicBezTo>
                <a:cubicBezTo>
                  <a:pt x="84" y="210"/>
                  <a:pt x="84" y="210"/>
                  <a:pt x="83" y="209"/>
                </a:cubicBezTo>
                <a:cubicBezTo>
                  <a:pt x="82" y="209"/>
                  <a:pt x="82" y="209"/>
                  <a:pt x="82" y="209"/>
                </a:cubicBezTo>
                <a:cubicBezTo>
                  <a:pt x="79" y="209"/>
                  <a:pt x="77" y="210"/>
                  <a:pt x="75" y="211"/>
                </a:cubicBezTo>
                <a:cubicBezTo>
                  <a:pt x="71" y="207"/>
                  <a:pt x="68" y="204"/>
                  <a:pt x="64" y="200"/>
                </a:cubicBezTo>
                <a:cubicBezTo>
                  <a:pt x="65" y="195"/>
                  <a:pt x="63" y="191"/>
                  <a:pt x="60" y="189"/>
                </a:cubicBezTo>
                <a:cubicBezTo>
                  <a:pt x="60" y="189"/>
                  <a:pt x="60" y="189"/>
                  <a:pt x="60" y="189"/>
                </a:cubicBezTo>
                <a:cubicBezTo>
                  <a:pt x="62" y="176"/>
                  <a:pt x="64" y="163"/>
                  <a:pt x="68" y="152"/>
                </a:cubicBezTo>
                <a:cubicBezTo>
                  <a:pt x="68" y="150"/>
                  <a:pt x="68" y="150"/>
                  <a:pt x="68" y="150"/>
                </a:cubicBezTo>
                <a:cubicBezTo>
                  <a:pt x="61" y="147"/>
                  <a:pt x="61" y="147"/>
                  <a:pt x="61" y="147"/>
                </a:cubicBezTo>
                <a:cubicBezTo>
                  <a:pt x="60" y="149"/>
                  <a:pt x="60" y="149"/>
                  <a:pt x="60" y="149"/>
                </a:cubicBezTo>
                <a:cubicBezTo>
                  <a:pt x="57" y="154"/>
                  <a:pt x="54" y="159"/>
                  <a:pt x="51" y="164"/>
                </a:cubicBezTo>
                <a:cubicBezTo>
                  <a:pt x="50" y="164"/>
                  <a:pt x="50" y="164"/>
                  <a:pt x="50" y="164"/>
                </a:cubicBezTo>
                <a:cubicBezTo>
                  <a:pt x="50" y="165"/>
                  <a:pt x="50" y="165"/>
                  <a:pt x="50" y="165"/>
                </a:cubicBezTo>
                <a:cubicBezTo>
                  <a:pt x="49" y="171"/>
                  <a:pt x="48" y="177"/>
                  <a:pt x="47" y="183"/>
                </a:cubicBezTo>
                <a:cubicBezTo>
                  <a:pt x="43" y="179"/>
                  <a:pt x="43" y="179"/>
                  <a:pt x="43" y="179"/>
                </a:cubicBezTo>
                <a:cubicBezTo>
                  <a:pt x="40" y="186"/>
                  <a:pt x="40" y="186"/>
                  <a:pt x="40" y="186"/>
                </a:cubicBezTo>
                <a:cubicBezTo>
                  <a:pt x="39" y="188"/>
                  <a:pt x="37" y="191"/>
                  <a:pt x="36" y="193"/>
                </a:cubicBezTo>
                <a:cubicBezTo>
                  <a:pt x="35" y="196"/>
                  <a:pt x="35" y="196"/>
                  <a:pt x="35" y="196"/>
                </a:cubicBezTo>
                <a:cubicBezTo>
                  <a:pt x="41" y="202"/>
                  <a:pt x="41" y="202"/>
                  <a:pt x="41" y="202"/>
                </a:cubicBezTo>
                <a:cubicBezTo>
                  <a:pt x="41" y="205"/>
                  <a:pt x="42" y="208"/>
                  <a:pt x="43" y="210"/>
                </a:cubicBezTo>
                <a:cubicBezTo>
                  <a:pt x="42" y="229"/>
                  <a:pt x="41" y="251"/>
                  <a:pt x="43" y="273"/>
                </a:cubicBezTo>
                <a:cubicBezTo>
                  <a:pt x="38" y="276"/>
                  <a:pt x="35" y="283"/>
                  <a:pt x="34" y="290"/>
                </a:cubicBezTo>
                <a:cubicBezTo>
                  <a:pt x="34" y="295"/>
                  <a:pt x="35" y="301"/>
                  <a:pt x="38" y="305"/>
                </a:cubicBezTo>
                <a:cubicBezTo>
                  <a:pt x="30" y="328"/>
                  <a:pt x="25" y="351"/>
                  <a:pt x="23" y="373"/>
                </a:cubicBezTo>
                <a:cubicBezTo>
                  <a:pt x="23" y="373"/>
                  <a:pt x="23" y="373"/>
                  <a:pt x="23" y="373"/>
                </a:cubicBezTo>
                <a:cubicBezTo>
                  <a:pt x="23" y="374"/>
                  <a:pt x="23" y="374"/>
                  <a:pt x="23" y="374"/>
                </a:cubicBezTo>
                <a:cubicBezTo>
                  <a:pt x="24" y="378"/>
                  <a:pt x="25" y="381"/>
                  <a:pt x="26" y="385"/>
                </a:cubicBezTo>
                <a:cubicBezTo>
                  <a:pt x="27" y="387"/>
                  <a:pt x="27" y="387"/>
                  <a:pt x="27" y="387"/>
                </a:cubicBezTo>
                <a:cubicBezTo>
                  <a:pt x="34" y="386"/>
                  <a:pt x="34" y="386"/>
                  <a:pt x="34" y="386"/>
                </a:cubicBezTo>
                <a:cubicBezTo>
                  <a:pt x="34" y="384"/>
                  <a:pt x="34" y="384"/>
                  <a:pt x="34" y="384"/>
                </a:cubicBezTo>
                <a:cubicBezTo>
                  <a:pt x="36" y="364"/>
                  <a:pt x="40" y="343"/>
                  <a:pt x="47" y="321"/>
                </a:cubicBezTo>
                <a:cubicBezTo>
                  <a:pt x="50" y="341"/>
                  <a:pt x="53" y="361"/>
                  <a:pt x="58" y="382"/>
                </a:cubicBezTo>
                <a:cubicBezTo>
                  <a:pt x="52" y="387"/>
                  <a:pt x="51" y="396"/>
                  <a:pt x="53" y="405"/>
                </a:cubicBezTo>
                <a:cubicBezTo>
                  <a:pt x="53" y="405"/>
                  <a:pt x="54" y="406"/>
                  <a:pt x="54" y="406"/>
                </a:cubicBezTo>
                <a:cubicBezTo>
                  <a:pt x="49" y="413"/>
                  <a:pt x="46" y="419"/>
                  <a:pt x="43" y="424"/>
                </a:cubicBezTo>
                <a:cubicBezTo>
                  <a:pt x="42" y="426"/>
                  <a:pt x="42" y="426"/>
                  <a:pt x="42" y="426"/>
                </a:cubicBezTo>
                <a:cubicBezTo>
                  <a:pt x="43" y="428"/>
                  <a:pt x="43" y="428"/>
                  <a:pt x="43" y="428"/>
                </a:cubicBezTo>
                <a:cubicBezTo>
                  <a:pt x="44" y="430"/>
                  <a:pt x="45" y="433"/>
                  <a:pt x="46" y="435"/>
                </a:cubicBezTo>
                <a:cubicBezTo>
                  <a:pt x="50" y="442"/>
                  <a:pt x="50" y="442"/>
                  <a:pt x="50" y="442"/>
                </a:cubicBezTo>
                <a:cubicBezTo>
                  <a:pt x="54" y="435"/>
                  <a:pt x="54" y="435"/>
                  <a:pt x="54" y="435"/>
                </a:cubicBezTo>
                <a:cubicBezTo>
                  <a:pt x="56" y="430"/>
                  <a:pt x="60" y="425"/>
                  <a:pt x="65" y="419"/>
                </a:cubicBezTo>
                <a:cubicBezTo>
                  <a:pt x="65" y="419"/>
                  <a:pt x="66" y="420"/>
                  <a:pt x="67" y="420"/>
                </a:cubicBezTo>
                <a:cubicBezTo>
                  <a:pt x="74" y="447"/>
                  <a:pt x="82" y="474"/>
                  <a:pt x="91" y="499"/>
                </a:cubicBezTo>
                <a:cubicBezTo>
                  <a:pt x="92" y="499"/>
                  <a:pt x="92" y="499"/>
                  <a:pt x="92" y="499"/>
                </a:cubicBezTo>
                <a:cubicBezTo>
                  <a:pt x="92" y="500"/>
                  <a:pt x="92" y="500"/>
                  <a:pt x="92" y="500"/>
                </a:cubicBezTo>
                <a:cubicBezTo>
                  <a:pt x="95" y="503"/>
                  <a:pt x="97" y="505"/>
                  <a:pt x="99" y="508"/>
                </a:cubicBezTo>
                <a:cubicBezTo>
                  <a:pt x="101" y="509"/>
                  <a:pt x="101" y="509"/>
                  <a:pt x="101" y="509"/>
                </a:cubicBezTo>
                <a:cubicBezTo>
                  <a:pt x="107" y="505"/>
                  <a:pt x="107" y="505"/>
                  <a:pt x="107" y="505"/>
                </a:cubicBezTo>
                <a:cubicBezTo>
                  <a:pt x="106" y="503"/>
                  <a:pt x="106" y="503"/>
                  <a:pt x="106" y="503"/>
                </a:cubicBezTo>
                <a:cubicBezTo>
                  <a:pt x="96" y="476"/>
                  <a:pt x="88" y="448"/>
                  <a:pt x="80" y="418"/>
                </a:cubicBezTo>
                <a:cubicBezTo>
                  <a:pt x="83" y="417"/>
                  <a:pt x="85" y="414"/>
                  <a:pt x="87" y="410"/>
                </a:cubicBezTo>
                <a:cubicBezTo>
                  <a:pt x="88" y="405"/>
                  <a:pt x="88" y="400"/>
                  <a:pt x="87" y="394"/>
                </a:cubicBezTo>
                <a:cubicBezTo>
                  <a:pt x="86" y="394"/>
                  <a:pt x="86" y="393"/>
                  <a:pt x="86" y="393"/>
                </a:cubicBezTo>
                <a:cubicBezTo>
                  <a:pt x="104" y="372"/>
                  <a:pt x="128" y="348"/>
                  <a:pt x="156" y="324"/>
                </a:cubicBezTo>
                <a:cubicBezTo>
                  <a:pt x="159" y="326"/>
                  <a:pt x="164" y="327"/>
                  <a:pt x="168" y="327"/>
                </a:cubicBezTo>
                <a:cubicBezTo>
                  <a:pt x="170" y="327"/>
                  <a:pt x="172" y="327"/>
                  <a:pt x="173" y="327"/>
                </a:cubicBezTo>
                <a:cubicBezTo>
                  <a:pt x="176" y="326"/>
                  <a:pt x="178" y="325"/>
                  <a:pt x="180" y="324"/>
                </a:cubicBezTo>
                <a:cubicBezTo>
                  <a:pt x="215" y="351"/>
                  <a:pt x="253" y="378"/>
                  <a:pt x="290" y="402"/>
                </a:cubicBezTo>
                <a:cubicBezTo>
                  <a:pt x="298" y="421"/>
                  <a:pt x="307" y="440"/>
                  <a:pt x="316" y="457"/>
                </a:cubicBezTo>
                <a:cubicBezTo>
                  <a:pt x="312" y="462"/>
                  <a:pt x="311" y="469"/>
                  <a:pt x="313" y="476"/>
                </a:cubicBezTo>
                <a:cubicBezTo>
                  <a:pt x="281" y="512"/>
                  <a:pt x="251" y="543"/>
                  <a:pt x="220" y="571"/>
                </a:cubicBezTo>
                <a:close/>
                <a:moveTo>
                  <a:pt x="282" y="573"/>
                </a:moveTo>
                <a:cubicBezTo>
                  <a:pt x="264" y="573"/>
                  <a:pt x="251" y="572"/>
                  <a:pt x="244" y="571"/>
                </a:cubicBezTo>
                <a:cubicBezTo>
                  <a:pt x="271" y="547"/>
                  <a:pt x="298" y="520"/>
                  <a:pt x="326" y="489"/>
                </a:cubicBezTo>
                <a:cubicBezTo>
                  <a:pt x="328" y="490"/>
                  <a:pt x="331" y="490"/>
                  <a:pt x="333" y="490"/>
                </a:cubicBezTo>
                <a:cubicBezTo>
                  <a:pt x="354" y="530"/>
                  <a:pt x="368" y="552"/>
                  <a:pt x="377" y="564"/>
                </a:cubicBezTo>
                <a:cubicBezTo>
                  <a:pt x="345" y="570"/>
                  <a:pt x="313" y="573"/>
                  <a:pt x="282" y="573"/>
                </a:cubicBezTo>
                <a:close/>
                <a:moveTo>
                  <a:pt x="336" y="450"/>
                </a:moveTo>
                <a:cubicBezTo>
                  <a:pt x="335" y="450"/>
                  <a:pt x="335" y="450"/>
                  <a:pt x="334" y="450"/>
                </a:cubicBezTo>
                <a:cubicBezTo>
                  <a:pt x="330" y="441"/>
                  <a:pt x="325" y="431"/>
                  <a:pt x="321" y="422"/>
                </a:cubicBezTo>
                <a:cubicBezTo>
                  <a:pt x="327" y="426"/>
                  <a:pt x="334" y="430"/>
                  <a:pt x="340" y="434"/>
                </a:cubicBezTo>
                <a:cubicBezTo>
                  <a:pt x="340" y="437"/>
                  <a:pt x="341" y="440"/>
                  <a:pt x="342" y="443"/>
                </a:cubicBezTo>
                <a:cubicBezTo>
                  <a:pt x="340" y="445"/>
                  <a:pt x="338" y="448"/>
                  <a:pt x="336" y="450"/>
                </a:cubicBezTo>
                <a:close/>
                <a:moveTo>
                  <a:pt x="350" y="417"/>
                </a:moveTo>
                <a:cubicBezTo>
                  <a:pt x="335" y="408"/>
                  <a:pt x="320" y="398"/>
                  <a:pt x="306" y="389"/>
                </a:cubicBezTo>
                <a:cubicBezTo>
                  <a:pt x="288" y="350"/>
                  <a:pt x="270" y="307"/>
                  <a:pt x="254" y="266"/>
                </a:cubicBezTo>
                <a:cubicBezTo>
                  <a:pt x="261" y="260"/>
                  <a:pt x="263" y="249"/>
                  <a:pt x="261" y="239"/>
                </a:cubicBezTo>
                <a:cubicBezTo>
                  <a:pt x="261" y="238"/>
                  <a:pt x="260" y="237"/>
                  <a:pt x="260" y="236"/>
                </a:cubicBezTo>
                <a:cubicBezTo>
                  <a:pt x="293" y="210"/>
                  <a:pt x="328" y="184"/>
                  <a:pt x="362" y="161"/>
                </a:cubicBezTo>
                <a:cubicBezTo>
                  <a:pt x="366" y="164"/>
                  <a:pt x="371" y="166"/>
                  <a:pt x="376" y="166"/>
                </a:cubicBezTo>
                <a:cubicBezTo>
                  <a:pt x="381" y="166"/>
                  <a:pt x="386" y="164"/>
                  <a:pt x="390" y="161"/>
                </a:cubicBezTo>
                <a:cubicBezTo>
                  <a:pt x="390" y="160"/>
                  <a:pt x="391" y="160"/>
                  <a:pt x="391" y="159"/>
                </a:cubicBezTo>
                <a:cubicBezTo>
                  <a:pt x="400" y="163"/>
                  <a:pt x="410" y="168"/>
                  <a:pt x="420" y="172"/>
                </a:cubicBezTo>
                <a:cubicBezTo>
                  <a:pt x="420" y="177"/>
                  <a:pt x="422" y="182"/>
                  <a:pt x="426" y="186"/>
                </a:cubicBezTo>
                <a:cubicBezTo>
                  <a:pt x="430" y="190"/>
                  <a:pt x="435" y="192"/>
                  <a:pt x="441" y="192"/>
                </a:cubicBezTo>
                <a:cubicBezTo>
                  <a:pt x="442" y="192"/>
                  <a:pt x="442" y="192"/>
                  <a:pt x="443" y="192"/>
                </a:cubicBezTo>
                <a:cubicBezTo>
                  <a:pt x="455" y="208"/>
                  <a:pt x="466" y="224"/>
                  <a:pt x="476" y="241"/>
                </a:cubicBezTo>
                <a:cubicBezTo>
                  <a:pt x="475" y="245"/>
                  <a:pt x="475" y="250"/>
                  <a:pt x="477" y="255"/>
                </a:cubicBezTo>
                <a:cubicBezTo>
                  <a:pt x="447" y="305"/>
                  <a:pt x="406" y="364"/>
                  <a:pt x="366" y="414"/>
                </a:cubicBezTo>
                <a:cubicBezTo>
                  <a:pt x="364" y="413"/>
                  <a:pt x="363" y="413"/>
                  <a:pt x="362" y="413"/>
                </a:cubicBezTo>
                <a:cubicBezTo>
                  <a:pt x="357" y="413"/>
                  <a:pt x="353" y="414"/>
                  <a:pt x="350" y="417"/>
                </a:cubicBezTo>
                <a:close/>
                <a:moveTo>
                  <a:pt x="75" y="380"/>
                </a:moveTo>
                <a:cubicBezTo>
                  <a:pt x="73" y="379"/>
                  <a:pt x="72" y="379"/>
                  <a:pt x="71" y="378"/>
                </a:cubicBezTo>
                <a:cubicBezTo>
                  <a:pt x="66" y="355"/>
                  <a:pt x="62" y="332"/>
                  <a:pt x="60" y="310"/>
                </a:cubicBezTo>
                <a:cubicBezTo>
                  <a:pt x="65" y="306"/>
                  <a:pt x="68" y="300"/>
                  <a:pt x="69" y="292"/>
                </a:cubicBezTo>
                <a:cubicBezTo>
                  <a:pt x="69" y="287"/>
                  <a:pt x="68" y="281"/>
                  <a:pt x="65" y="276"/>
                </a:cubicBezTo>
                <a:cubicBezTo>
                  <a:pt x="68" y="270"/>
                  <a:pt x="71" y="263"/>
                  <a:pt x="75" y="256"/>
                </a:cubicBezTo>
                <a:cubicBezTo>
                  <a:pt x="76" y="256"/>
                  <a:pt x="78" y="257"/>
                  <a:pt x="79" y="257"/>
                </a:cubicBezTo>
                <a:cubicBezTo>
                  <a:pt x="80" y="257"/>
                  <a:pt x="80" y="257"/>
                  <a:pt x="81" y="257"/>
                </a:cubicBezTo>
                <a:cubicBezTo>
                  <a:pt x="85" y="257"/>
                  <a:pt x="90" y="255"/>
                  <a:pt x="93" y="252"/>
                </a:cubicBezTo>
                <a:cubicBezTo>
                  <a:pt x="110" y="266"/>
                  <a:pt x="127" y="281"/>
                  <a:pt x="145" y="296"/>
                </a:cubicBezTo>
                <a:cubicBezTo>
                  <a:pt x="144" y="300"/>
                  <a:pt x="144" y="304"/>
                  <a:pt x="145" y="308"/>
                </a:cubicBezTo>
                <a:cubicBezTo>
                  <a:pt x="117" y="333"/>
                  <a:pt x="93" y="358"/>
                  <a:pt x="75" y="380"/>
                </a:cubicBezTo>
                <a:close/>
                <a:moveTo>
                  <a:pt x="274" y="368"/>
                </a:moveTo>
                <a:cubicBezTo>
                  <a:pt x="246" y="348"/>
                  <a:pt x="217" y="328"/>
                  <a:pt x="190" y="307"/>
                </a:cubicBezTo>
                <a:cubicBezTo>
                  <a:pt x="191" y="304"/>
                  <a:pt x="191" y="301"/>
                  <a:pt x="190" y="298"/>
                </a:cubicBezTo>
                <a:cubicBezTo>
                  <a:pt x="190" y="296"/>
                  <a:pt x="189" y="295"/>
                  <a:pt x="189" y="294"/>
                </a:cubicBezTo>
                <a:cubicBezTo>
                  <a:pt x="199" y="285"/>
                  <a:pt x="210" y="276"/>
                  <a:pt x="221" y="267"/>
                </a:cubicBezTo>
                <a:cubicBezTo>
                  <a:pt x="225" y="270"/>
                  <a:pt x="230" y="272"/>
                  <a:pt x="235" y="273"/>
                </a:cubicBezTo>
                <a:cubicBezTo>
                  <a:pt x="247" y="304"/>
                  <a:pt x="261" y="337"/>
                  <a:pt x="274" y="368"/>
                </a:cubicBezTo>
                <a:close/>
                <a:moveTo>
                  <a:pt x="157" y="281"/>
                </a:moveTo>
                <a:cubicBezTo>
                  <a:pt x="138" y="265"/>
                  <a:pt x="119" y="250"/>
                  <a:pt x="101" y="234"/>
                </a:cubicBezTo>
                <a:cubicBezTo>
                  <a:pt x="102" y="228"/>
                  <a:pt x="100" y="223"/>
                  <a:pt x="97" y="218"/>
                </a:cubicBezTo>
                <a:cubicBezTo>
                  <a:pt x="118" y="187"/>
                  <a:pt x="145" y="153"/>
                  <a:pt x="175" y="124"/>
                </a:cubicBezTo>
                <a:cubicBezTo>
                  <a:pt x="177" y="125"/>
                  <a:pt x="180" y="126"/>
                  <a:pt x="183" y="126"/>
                </a:cubicBezTo>
                <a:cubicBezTo>
                  <a:pt x="191" y="155"/>
                  <a:pt x="203" y="189"/>
                  <a:pt x="217" y="226"/>
                </a:cubicBezTo>
                <a:cubicBezTo>
                  <a:pt x="211" y="233"/>
                  <a:pt x="209" y="242"/>
                  <a:pt x="211" y="250"/>
                </a:cubicBezTo>
                <a:cubicBezTo>
                  <a:pt x="198" y="261"/>
                  <a:pt x="187" y="271"/>
                  <a:pt x="175" y="280"/>
                </a:cubicBezTo>
                <a:cubicBezTo>
                  <a:pt x="173" y="279"/>
                  <a:pt x="170" y="279"/>
                  <a:pt x="167" y="279"/>
                </a:cubicBezTo>
                <a:cubicBezTo>
                  <a:pt x="165" y="279"/>
                  <a:pt x="163" y="279"/>
                  <a:pt x="162" y="279"/>
                </a:cubicBezTo>
                <a:cubicBezTo>
                  <a:pt x="160" y="280"/>
                  <a:pt x="159" y="280"/>
                  <a:pt x="157" y="281"/>
                </a:cubicBezTo>
                <a:close/>
                <a:moveTo>
                  <a:pt x="56" y="260"/>
                </a:moveTo>
                <a:cubicBezTo>
                  <a:pt x="56" y="245"/>
                  <a:pt x="56" y="231"/>
                  <a:pt x="57" y="217"/>
                </a:cubicBezTo>
                <a:cubicBezTo>
                  <a:pt x="59" y="219"/>
                  <a:pt x="61" y="221"/>
                  <a:pt x="63" y="223"/>
                </a:cubicBezTo>
                <a:cubicBezTo>
                  <a:pt x="62" y="226"/>
                  <a:pt x="61" y="229"/>
                  <a:pt x="61" y="231"/>
                </a:cubicBezTo>
                <a:cubicBezTo>
                  <a:pt x="60" y="236"/>
                  <a:pt x="61" y="241"/>
                  <a:pt x="63" y="246"/>
                </a:cubicBezTo>
                <a:cubicBezTo>
                  <a:pt x="61" y="250"/>
                  <a:pt x="58" y="255"/>
                  <a:pt x="56" y="260"/>
                </a:cubicBezTo>
                <a:close/>
                <a:moveTo>
                  <a:pt x="492" y="230"/>
                </a:moveTo>
                <a:cubicBezTo>
                  <a:pt x="492" y="230"/>
                  <a:pt x="491" y="230"/>
                  <a:pt x="491" y="230"/>
                </a:cubicBezTo>
                <a:cubicBezTo>
                  <a:pt x="491" y="230"/>
                  <a:pt x="490" y="230"/>
                  <a:pt x="490" y="230"/>
                </a:cubicBezTo>
                <a:cubicBezTo>
                  <a:pt x="483" y="218"/>
                  <a:pt x="475" y="206"/>
                  <a:pt x="467" y="195"/>
                </a:cubicBezTo>
                <a:cubicBezTo>
                  <a:pt x="477" y="200"/>
                  <a:pt x="487" y="206"/>
                  <a:pt x="497" y="211"/>
                </a:cubicBezTo>
                <a:cubicBezTo>
                  <a:pt x="497" y="214"/>
                  <a:pt x="498" y="216"/>
                  <a:pt x="499" y="218"/>
                </a:cubicBezTo>
                <a:cubicBezTo>
                  <a:pt x="497" y="222"/>
                  <a:pt x="494" y="226"/>
                  <a:pt x="492" y="230"/>
                </a:cubicBezTo>
                <a:close/>
                <a:moveTo>
                  <a:pt x="247" y="221"/>
                </a:moveTo>
                <a:cubicBezTo>
                  <a:pt x="244" y="219"/>
                  <a:pt x="239" y="218"/>
                  <a:pt x="235" y="218"/>
                </a:cubicBezTo>
                <a:cubicBezTo>
                  <a:pt x="235" y="218"/>
                  <a:pt x="235" y="218"/>
                  <a:pt x="235" y="218"/>
                </a:cubicBezTo>
                <a:cubicBezTo>
                  <a:pt x="221" y="183"/>
                  <a:pt x="210" y="150"/>
                  <a:pt x="201" y="122"/>
                </a:cubicBezTo>
                <a:cubicBezTo>
                  <a:pt x="201" y="122"/>
                  <a:pt x="202" y="122"/>
                  <a:pt x="202" y="122"/>
                </a:cubicBezTo>
                <a:cubicBezTo>
                  <a:pt x="208" y="118"/>
                  <a:pt x="211" y="112"/>
                  <a:pt x="213" y="106"/>
                </a:cubicBezTo>
                <a:cubicBezTo>
                  <a:pt x="245" y="112"/>
                  <a:pt x="295" y="124"/>
                  <a:pt x="353" y="145"/>
                </a:cubicBezTo>
                <a:cubicBezTo>
                  <a:pt x="318" y="168"/>
                  <a:pt x="282" y="194"/>
                  <a:pt x="247" y="221"/>
                </a:cubicBezTo>
                <a:close/>
                <a:moveTo>
                  <a:pt x="409" y="148"/>
                </a:moveTo>
                <a:cubicBezTo>
                  <a:pt x="405" y="146"/>
                  <a:pt x="400" y="144"/>
                  <a:pt x="396" y="142"/>
                </a:cubicBezTo>
                <a:cubicBezTo>
                  <a:pt x="396" y="142"/>
                  <a:pt x="396" y="141"/>
                  <a:pt x="396" y="141"/>
                </a:cubicBezTo>
                <a:cubicBezTo>
                  <a:pt x="399" y="143"/>
                  <a:pt x="402" y="144"/>
                  <a:pt x="406" y="144"/>
                </a:cubicBezTo>
                <a:cubicBezTo>
                  <a:pt x="406" y="144"/>
                  <a:pt x="406" y="144"/>
                  <a:pt x="406" y="144"/>
                </a:cubicBezTo>
                <a:cubicBezTo>
                  <a:pt x="407" y="145"/>
                  <a:pt x="408" y="146"/>
                  <a:pt x="409" y="148"/>
                </a:cubicBezTo>
                <a:close/>
                <a:moveTo>
                  <a:pt x="359" y="128"/>
                </a:moveTo>
                <a:cubicBezTo>
                  <a:pt x="311" y="111"/>
                  <a:pt x="258" y="97"/>
                  <a:pt x="211" y="90"/>
                </a:cubicBezTo>
                <a:cubicBezTo>
                  <a:pt x="211" y="90"/>
                  <a:pt x="211" y="89"/>
                  <a:pt x="211" y="89"/>
                </a:cubicBezTo>
                <a:cubicBezTo>
                  <a:pt x="230" y="72"/>
                  <a:pt x="249" y="57"/>
                  <a:pt x="270" y="42"/>
                </a:cubicBezTo>
                <a:cubicBezTo>
                  <a:pt x="273" y="43"/>
                  <a:pt x="277" y="44"/>
                  <a:pt x="281" y="44"/>
                </a:cubicBezTo>
                <a:cubicBezTo>
                  <a:pt x="283" y="44"/>
                  <a:pt x="285" y="44"/>
                  <a:pt x="287" y="44"/>
                </a:cubicBezTo>
                <a:cubicBezTo>
                  <a:pt x="290" y="43"/>
                  <a:pt x="293" y="42"/>
                  <a:pt x="296" y="40"/>
                </a:cubicBezTo>
                <a:cubicBezTo>
                  <a:pt x="323" y="57"/>
                  <a:pt x="355" y="86"/>
                  <a:pt x="386" y="120"/>
                </a:cubicBezTo>
                <a:cubicBezTo>
                  <a:pt x="385" y="121"/>
                  <a:pt x="385" y="122"/>
                  <a:pt x="385" y="123"/>
                </a:cubicBezTo>
                <a:cubicBezTo>
                  <a:pt x="383" y="125"/>
                  <a:pt x="383" y="125"/>
                  <a:pt x="383" y="125"/>
                </a:cubicBezTo>
                <a:cubicBezTo>
                  <a:pt x="380" y="123"/>
                  <a:pt x="376" y="123"/>
                  <a:pt x="373" y="123"/>
                </a:cubicBezTo>
                <a:cubicBezTo>
                  <a:pt x="368" y="123"/>
                  <a:pt x="363" y="125"/>
                  <a:pt x="359" y="1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4" name="Freeform: Shape 30">
            <a:extLst>
              <a:ext uri="{FF2B5EF4-FFF2-40B4-BE49-F238E27FC236}">
                <a16:creationId xmlns="" xmlns:a16="http://schemas.microsoft.com/office/drawing/2014/main" id="{AD0A3CEF-85C9-4F02-95CC-2BE556C2193C}"/>
              </a:ext>
            </a:extLst>
          </p:cNvPr>
          <p:cNvSpPr/>
          <p:nvPr/>
        </p:nvSpPr>
        <p:spPr>
          <a:xfrm flipH="1">
            <a:off x="6234722" y="3879974"/>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65" name="Oval 64">
            <a:extLst>
              <a:ext uri="{FF2B5EF4-FFF2-40B4-BE49-F238E27FC236}">
                <a16:creationId xmlns="" xmlns:a16="http://schemas.microsoft.com/office/drawing/2014/main" id="{0575013A-92EC-49D4-8F3A-B2906A151967}"/>
              </a:ext>
            </a:extLst>
          </p:cNvPr>
          <p:cNvSpPr/>
          <p:nvPr/>
        </p:nvSpPr>
        <p:spPr>
          <a:xfrm>
            <a:off x="10442722" y="3969182"/>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6" name="Oval 65">
            <a:extLst>
              <a:ext uri="{FF2B5EF4-FFF2-40B4-BE49-F238E27FC236}">
                <a16:creationId xmlns="" xmlns:a16="http://schemas.microsoft.com/office/drawing/2014/main" id="{576EFC10-F09E-4698-AA15-6214831D3F85}"/>
              </a:ext>
            </a:extLst>
          </p:cNvPr>
          <p:cNvSpPr/>
          <p:nvPr/>
        </p:nvSpPr>
        <p:spPr>
          <a:xfrm>
            <a:off x="6353425" y="4167966"/>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03</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67" name="Straight Connector 66">
            <a:extLst>
              <a:ext uri="{FF2B5EF4-FFF2-40B4-BE49-F238E27FC236}">
                <a16:creationId xmlns="" xmlns:a16="http://schemas.microsoft.com/office/drawing/2014/main" id="{F4772877-8092-4E48-AE4A-673406DC4E76}"/>
              </a:ext>
            </a:extLst>
          </p:cNvPr>
          <p:cNvCxnSpPr>
            <a:cxnSpLocks/>
          </p:cNvCxnSpPr>
          <p:nvPr/>
        </p:nvCxnSpPr>
        <p:spPr>
          <a:xfrm>
            <a:off x="6945894" y="3982596"/>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 xmlns:a16="http://schemas.microsoft.com/office/drawing/2014/main" id="{48ECAD38-6AD2-4BA7-B047-1D35C3581D18}"/>
              </a:ext>
            </a:extLst>
          </p:cNvPr>
          <p:cNvSpPr txBox="1"/>
          <p:nvPr/>
        </p:nvSpPr>
        <p:spPr>
          <a:xfrm>
            <a:off x="7048325" y="3981506"/>
            <a:ext cx="3260004" cy="830997"/>
          </a:xfrm>
          <a:prstGeom prst="rect">
            <a:avLst/>
          </a:prstGeom>
          <a:noFill/>
        </p:spPr>
        <p:txBody>
          <a:bodyPr wrap="square" lIns="0" tIns="0" rIns="0" bIns="0" rtlCol="0" anchor="ctr" anchorCtr="0">
            <a:spAutoFit/>
          </a:bodyPr>
          <a:lstStyle/>
          <a:p>
            <a:r>
              <a:rPr lang="en-US" dirty="0" smtClean="0">
                <a:solidFill>
                  <a:schemeClr val="bg1"/>
                </a:solidFill>
              </a:rPr>
              <a:t>We can Create object &amp; </a:t>
            </a:r>
            <a:r>
              <a:rPr lang="en-US" dirty="0">
                <a:solidFill>
                  <a:schemeClr val="bg1"/>
                </a:solidFill>
              </a:rPr>
              <a:t>Value/Constructor </a:t>
            </a:r>
            <a:r>
              <a:rPr lang="en-US" dirty="0" smtClean="0">
                <a:solidFill>
                  <a:schemeClr val="bg1"/>
                </a:solidFill>
              </a:rPr>
              <a:t>Expression.</a:t>
            </a:r>
            <a:endParaRPr lang="en-US" dirty="0">
              <a:solidFill>
                <a:schemeClr val="bg1"/>
              </a:solidFill>
            </a:endParaRPr>
          </a:p>
          <a:p>
            <a:r>
              <a:rPr lang="en-US" dirty="0" smtClean="0">
                <a:solidFill>
                  <a:schemeClr val="bg1"/>
                </a:solidFill>
              </a:rPr>
              <a:t> </a:t>
            </a:r>
            <a:endParaRPr lang="en-US" dirty="0">
              <a:solidFill>
                <a:schemeClr val="bg1"/>
              </a:solidFill>
            </a:endParaRPr>
          </a:p>
        </p:txBody>
      </p:sp>
      <p:grpSp>
        <p:nvGrpSpPr>
          <p:cNvPr id="69" name="Group 68">
            <a:extLst>
              <a:ext uri="{FF2B5EF4-FFF2-40B4-BE49-F238E27FC236}">
                <a16:creationId xmlns="" xmlns:a16="http://schemas.microsoft.com/office/drawing/2014/main" id="{9FFEC312-3095-4812-B914-C2AD5AEE098B}"/>
              </a:ext>
            </a:extLst>
          </p:cNvPr>
          <p:cNvGrpSpPr/>
          <p:nvPr/>
        </p:nvGrpSpPr>
        <p:grpSpPr>
          <a:xfrm>
            <a:off x="10593368" y="4152131"/>
            <a:ext cx="554353" cy="489749"/>
            <a:chOff x="2651125" y="4095750"/>
            <a:chExt cx="585788" cy="517525"/>
          </a:xfrm>
          <a:solidFill>
            <a:schemeClr val="accent1"/>
          </a:solidFill>
        </p:grpSpPr>
        <p:sp>
          <p:nvSpPr>
            <p:cNvPr id="70" name="Freeform 66">
              <a:extLst>
                <a:ext uri="{FF2B5EF4-FFF2-40B4-BE49-F238E27FC236}">
                  <a16:creationId xmlns="" xmlns:a16="http://schemas.microsoft.com/office/drawing/2014/main" id="{BE0A4287-5688-4CF2-8F38-1B3FC0B59062}"/>
                </a:ext>
              </a:extLst>
            </p:cNvPr>
            <p:cNvSpPr>
              <a:spLocks noEditPoints="1"/>
            </p:cNvSpPr>
            <p:nvPr/>
          </p:nvSpPr>
          <p:spPr bwMode="auto">
            <a:xfrm>
              <a:off x="2995613" y="4371975"/>
              <a:ext cx="241300" cy="241300"/>
            </a:xfrm>
            <a:custGeom>
              <a:avLst/>
              <a:gdLst>
                <a:gd name="T0" fmla="*/ 51 w 102"/>
                <a:gd name="T1" fmla="*/ 102 h 102"/>
                <a:gd name="T2" fmla="*/ 0 w 102"/>
                <a:gd name="T3" fmla="*/ 51 h 102"/>
                <a:gd name="T4" fmla="*/ 51 w 102"/>
                <a:gd name="T5" fmla="*/ 0 h 102"/>
                <a:gd name="T6" fmla="*/ 102 w 102"/>
                <a:gd name="T7" fmla="*/ 51 h 102"/>
                <a:gd name="T8" fmla="*/ 51 w 102"/>
                <a:gd name="T9" fmla="*/ 102 h 102"/>
                <a:gd name="T10" fmla="*/ 51 w 102"/>
                <a:gd name="T11" fmla="*/ 15 h 102"/>
                <a:gd name="T12" fmla="*/ 15 w 102"/>
                <a:gd name="T13" fmla="*/ 51 h 102"/>
                <a:gd name="T14" fmla="*/ 51 w 102"/>
                <a:gd name="T15" fmla="*/ 87 h 102"/>
                <a:gd name="T16" fmla="*/ 87 w 102"/>
                <a:gd name="T17" fmla="*/ 51 h 102"/>
                <a:gd name="T18" fmla="*/ 51 w 102"/>
                <a:gd name="T19"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51" y="102"/>
                  </a:moveTo>
                  <a:cubicBezTo>
                    <a:pt x="23" y="102"/>
                    <a:pt x="0" y="79"/>
                    <a:pt x="0" y="51"/>
                  </a:cubicBezTo>
                  <a:cubicBezTo>
                    <a:pt x="0" y="23"/>
                    <a:pt x="23" y="0"/>
                    <a:pt x="51" y="0"/>
                  </a:cubicBezTo>
                  <a:cubicBezTo>
                    <a:pt x="79" y="0"/>
                    <a:pt x="102" y="23"/>
                    <a:pt x="102" y="51"/>
                  </a:cubicBezTo>
                  <a:cubicBezTo>
                    <a:pt x="102" y="79"/>
                    <a:pt x="79" y="102"/>
                    <a:pt x="51" y="102"/>
                  </a:cubicBezTo>
                  <a:close/>
                  <a:moveTo>
                    <a:pt x="51" y="15"/>
                  </a:moveTo>
                  <a:cubicBezTo>
                    <a:pt x="31" y="15"/>
                    <a:pt x="15" y="31"/>
                    <a:pt x="15" y="51"/>
                  </a:cubicBezTo>
                  <a:cubicBezTo>
                    <a:pt x="15" y="71"/>
                    <a:pt x="31" y="87"/>
                    <a:pt x="51" y="87"/>
                  </a:cubicBezTo>
                  <a:cubicBezTo>
                    <a:pt x="71" y="87"/>
                    <a:pt x="87" y="71"/>
                    <a:pt x="87" y="51"/>
                  </a:cubicBezTo>
                  <a:cubicBezTo>
                    <a:pt x="87" y="31"/>
                    <a:pt x="71" y="15"/>
                    <a:pt x="51"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1" name="Freeform 67">
              <a:extLst>
                <a:ext uri="{FF2B5EF4-FFF2-40B4-BE49-F238E27FC236}">
                  <a16:creationId xmlns="" xmlns:a16="http://schemas.microsoft.com/office/drawing/2014/main" id="{4EC039E0-6CB9-4055-BDD6-C43768FC700E}"/>
                </a:ext>
              </a:extLst>
            </p:cNvPr>
            <p:cNvSpPr>
              <a:spLocks/>
            </p:cNvSpPr>
            <p:nvPr/>
          </p:nvSpPr>
          <p:spPr bwMode="auto">
            <a:xfrm>
              <a:off x="2765425" y="4095750"/>
              <a:ext cx="50800"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2" name="Freeform 68">
              <a:extLst>
                <a:ext uri="{FF2B5EF4-FFF2-40B4-BE49-F238E27FC236}">
                  <a16:creationId xmlns="" xmlns:a16="http://schemas.microsoft.com/office/drawing/2014/main" id="{F0C693FE-3225-4D22-A3C8-329B5350B050}"/>
                </a:ext>
              </a:extLst>
            </p:cNvPr>
            <p:cNvSpPr>
              <a:spLocks/>
            </p:cNvSpPr>
            <p:nvPr/>
          </p:nvSpPr>
          <p:spPr bwMode="auto">
            <a:xfrm>
              <a:off x="2921000" y="4095750"/>
              <a:ext cx="52387"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3" name="Freeform 69">
              <a:extLst>
                <a:ext uri="{FF2B5EF4-FFF2-40B4-BE49-F238E27FC236}">
                  <a16:creationId xmlns="" xmlns:a16="http://schemas.microsoft.com/office/drawing/2014/main" id="{D8E3963B-875D-4444-B6E1-008E531B0C62}"/>
                </a:ext>
              </a:extLst>
            </p:cNvPr>
            <p:cNvSpPr>
              <a:spLocks noEditPoints="1"/>
            </p:cNvSpPr>
            <p:nvPr/>
          </p:nvSpPr>
          <p:spPr bwMode="auto">
            <a:xfrm>
              <a:off x="2651125" y="4183063"/>
              <a:ext cx="449262" cy="387350"/>
            </a:xfrm>
            <a:custGeom>
              <a:avLst/>
              <a:gdLst>
                <a:gd name="T0" fmla="*/ 129 w 190"/>
                <a:gd name="T1" fmla="*/ 151 h 164"/>
                <a:gd name="T2" fmla="*/ 129 w 190"/>
                <a:gd name="T3" fmla="*/ 105 h 164"/>
                <a:gd name="T4" fmla="*/ 142 w 190"/>
                <a:gd name="T5" fmla="*/ 105 h 164"/>
                <a:gd name="T6" fmla="*/ 148 w 190"/>
                <a:gd name="T7" fmla="*/ 95 h 164"/>
                <a:gd name="T8" fmla="*/ 129 w 190"/>
                <a:gd name="T9" fmla="*/ 95 h 164"/>
                <a:gd name="T10" fmla="*/ 129 w 190"/>
                <a:gd name="T11" fmla="*/ 47 h 164"/>
                <a:gd name="T12" fmla="*/ 174 w 190"/>
                <a:gd name="T13" fmla="*/ 47 h 164"/>
                <a:gd name="T14" fmla="*/ 174 w 190"/>
                <a:gd name="T15" fmla="*/ 75 h 164"/>
                <a:gd name="T16" fmla="*/ 190 w 190"/>
                <a:gd name="T17" fmla="*/ 71 h 164"/>
                <a:gd name="T18" fmla="*/ 190 w 190"/>
                <a:gd name="T19" fmla="*/ 26 h 164"/>
                <a:gd name="T20" fmla="*/ 163 w 190"/>
                <a:gd name="T21" fmla="*/ 0 h 164"/>
                <a:gd name="T22" fmla="*/ 161 w 190"/>
                <a:gd name="T23" fmla="*/ 0 h 164"/>
                <a:gd name="T24" fmla="*/ 149 w 190"/>
                <a:gd name="T25" fmla="*/ 0 h 164"/>
                <a:gd name="T26" fmla="*/ 149 w 190"/>
                <a:gd name="T27" fmla="*/ 8 h 164"/>
                <a:gd name="T28" fmla="*/ 125 w 190"/>
                <a:gd name="T29" fmla="*/ 32 h 164"/>
                <a:gd name="T30" fmla="*/ 101 w 190"/>
                <a:gd name="T31" fmla="*/ 8 h 164"/>
                <a:gd name="T32" fmla="*/ 101 w 190"/>
                <a:gd name="T33" fmla="*/ 0 h 164"/>
                <a:gd name="T34" fmla="*/ 83 w 190"/>
                <a:gd name="T35" fmla="*/ 0 h 164"/>
                <a:gd name="T36" fmla="*/ 83 w 190"/>
                <a:gd name="T37" fmla="*/ 8 h 164"/>
                <a:gd name="T38" fmla="*/ 59 w 190"/>
                <a:gd name="T39" fmla="*/ 32 h 164"/>
                <a:gd name="T40" fmla="*/ 35 w 190"/>
                <a:gd name="T41" fmla="*/ 8 h 164"/>
                <a:gd name="T42" fmla="*/ 35 w 190"/>
                <a:gd name="T43" fmla="*/ 0 h 164"/>
                <a:gd name="T44" fmla="*/ 25 w 190"/>
                <a:gd name="T45" fmla="*/ 0 h 164"/>
                <a:gd name="T46" fmla="*/ 0 w 190"/>
                <a:gd name="T47" fmla="*/ 26 h 164"/>
                <a:gd name="T48" fmla="*/ 0 w 190"/>
                <a:gd name="T49" fmla="*/ 138 h 164"/>
                <a:gd name="T50" fmla="*/ 27 w 190"/>
                <a:gd name="T51" fmla="*/ 164 h 164"/>
                <a:gd name="T52" fmla="*/ 146 w 190"/>
                <a:gd name="T53" fmla="*/ 164 h 164"/>
                <a:gd name="T54" fmla="*/ 139 w 190"/>
                <a:gd name="T55" fmla="*/ 151 h 164"/>
                <a:gd name="T56" fmla="*/ 129 w 190"/>
                <a:gd name="T57" fmla="*/ 151 h 164"/>
                <a:gd name="T58" fmla="*/ 62 w 190"/>
                <a:gd name="T59" fmla="*/ 151 h 164"/>
                <a:gd name="T60" fmla="*/ 35 w 190"/>
                <a:gd name="T61" fmla="*/ 151 h 164"/>
                <a:gd name="T62" fmla="*/ 15 w 190"/>
                <a:gd name="T63" fmla="*/ 131 h 164"/>
                <a:gd name="T64" fmla="*/ 15 w 190"/>
                <a:gd name="T65" fmla="*/ 105 h 164"/>
                <a:gd name="T66" fmla="*/ 62 w 190"/>
                <a:gd name="T67" fmla="*/ 105 h 164"/>
                <a:gd name="T68" fmla="*/ 62 w 190"/>
                <a:gd name="T69" fmla="*/ 151 h 164"/>
                <a:gd name="T70" fmla="*/ 62 w 190"/>
                <a:gd name="T71" fmla="*/ 95 h 164"/>
                <a:gd name="T72" fmla="*/ 15 w 190"/>
                <a:gd name="T73" fmla="*/ 95 h 164"/>
                <a:gd name="T74" fmla="*/ 15 w 190"/>
                <a:gd name="T75" fmla="*/ 47 h 164"/>
                <a:gd name="T76" fmla="*/ 62 w 190"/>
                <a:gd name="T77" fmla="*/ 47 h 164"/>
                <a:gd name="T78" fmla="*/ 62 w 190"/>
                <a:gd name="T79" fmla="*/ 95 h 164"/>
                <a:gd name="T80" fmla="*/ 118 w 190"/>
                <a:gd name="T81" fmla="*/ 151 h 164"/>
                <a:gd name="T82" fmla="*/ 73 w 190"/>
                <a:gd name="T83" fmla="*/ 151 h 164"/>
                <a:gd name="T84" fmla="*/ 73 w 190"/>
                <a:gd name="T85" fmla="*/ 105 h 164"/>
                <a:gd name="T86" fmla="*/ 118 w 190"/>
                <a:gd name="T87" fmla="*/ 105 h 164"/>
                <a:gd name="T88" fmla="*/ 118 w 190"/>
                <a:gd name="T89" fmla="*/ 151 h 164"/>
                <a:gd name="T90" fmla="*/ 118 w 190"/>
                <a:gd name="T91" fmla="*/ 95 h 164"/>
                <a:gd name="T92" fmla="*/ 73 w 190"/>
                <a:gd name="T93" fmla="*/ 95 h 164"/>
                <a:gd name="T94" fmla="*/ 73 w 190"/>
                <a:gd name="T95" fmla="*/ 47 h 164"/>
                <a:gd name="T96" fmla="*/ 118 w 190"/>
                <a:gd name="T97" fmla="*/ 47 h 164"/>
                <a:gd name="T98" fmla="*/ 118 w 190"/>
                <a:gd name="T99" fmla="*/ 9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 h="164">
                  <a:moveTo>
                    <a:pt x="129" y="151"/>
                  </a:moveTo>
                  <a:cubicBezTo>
                    <a:pt x="129" y="105"/>
                    <a:pt x="129" y="105"/>
                    <a:pt x="129" y="105"/>
                  </a:cubicBezTo>
                  <a:cubicBezTo>
                    <a:pt x="142" y="105"/>
                    <a:pt x="142" y="105"/>
                    <a:pt x="142" y="105"/>
                  </a:cubicBezTo>
                  <a:cubicBezTo>
                    <a:pt x="144" y="102"/>
                    <a:pt x="146" y="98"/>
                    <a:pt x="148" y="95"/>
                  </a:cubicBezTo>
                  <a:cubicBezTo>
                    <a:pt x="129" y="95"/>
                    <a:pt x="129" y="95"/>
                    <a:pt x="129" y="95"/>
                  </a:cubicBezTo>
                  <a:cubicBezTo>
                    <a:pt x="129" y="47"/>
                    <a:pt x="129" y="47"/>
                    <a:pt x="129" y="47"/>
                  </a:cubicBezTo>
                  <a:cubicBezTo>
                    <a:pt x="174" y="47"/>
                    <a:pt x="174" y="47"/>
                    <a:pt x="174" y="47"/>
                  </a:cubicBezTo>
                  <a:cubicBezTo>
                    <a:pt x="174" y="75"/>
                    <a:pt x="174" y="75"/>
                    <a:pt x="174" y="75"/>
                  </a:cubicBezTo>
                  <a:cubicBezTo>
                    <a:pt x="179" y="73"/>
                    <a:pt x="185" y="71"/>
                    <a:pt x="190" y="71"/>
                  </a:cubicBezTo>
                  <a:cubicBezTo>
                    <a:pt x="190" y="26"/>
                    <a:pt x="190" y="26"/>
                    <a:pt x="190" y="26"/>
                  </a:cubicBezTo>
                  <a:cubicBezTo>
                    <a:pt x="190" y="12"/>
                    <a:pt x="178" y="0"/>
                    <a:pt x="163" y="0"/>
                  </a:cubicBezTo>
                  <a:cubicBezTo>
                    <a:pt x="161" y="0"/>
                    <a:pt x="161" y="0"/>
                    <a:pt x="161" y="0"/>
                  </a:cubicBezTo>
                  <a:cubicBezTo>
                    <a:pt x="149" y="0"/>
                    <a:pt x="149" y="0"/>
                    <a:pt x="149" y="0"/>
                  </a:cubicBezTo>
                  <a:cubicBezTo>
                    <a:pt x="149" y="8"/>
                    <a:pt x="149" y="8"/>
                    <a:pt x="149" y="8"/>
                  </a:cubicBezTo>
                  <a:cubicBezTo>
                    <a:pt x="149" y="21"/>
                    <a:pt x="138" y="32"/>
                    <a:pt x="125" y="32"/>
                  </a:cubicBezTo>
                  <a:cubicBezTo>
                    <a:pt x="112" y="32"/>
                    <a:pt x="101" y="21"/>
                    <a:pt x="101" y="8"/>
                  </a:cubicBezTo>
                  <a:cubicBezTo>
                    <a:pt x="101" y="0"/>
                    <a:pt x="101" y="0"/>
                    <a:pt x="101" y="0"/>
                  </a:cubicBezTo>
                  <a:cubicBezTo>
                    <a:pt x="83" y="0"/>
                    <a:pt x="83" y="0"/>
                    <a:pt x="83" y="0"/>
                  </a:cubicBezTo>
                  <a:cubicBezTo>
                    <a:pt x="83" y="8"/>
                    <a:pt x="83" y="8"/>
                    <a:pt x="83" y="8"/>
                  </a:cubicBezTo>
                  <a:cubicBezTo>
                    <a:pt x="83" y="21"/>
                    <a:pt x="72" y="32"/>
                    <a:pt x="59" y="32"/>
                  </a:cubicBezTo>
                  <a:cubicBezTo>
                    <a:pt x="46" y="32"/>
                    <a:pt x="35" y="21"/>
                    <a:pt x="35" y="8"/>
                  </a:cubicBezTo>
                  <a:cubicBezTo>
                    <a:pt x="35" y="0"/>
                    <a:pt x="35" y="0"/>
                    <a:pt x="35" y="0"/>
                  </a:cubicBezTo>
                  <a:cubicBezTo>
                    <a:pt x="25" y="0"/>
                    <a:pt x="25" y="0"/>
                    <a:pt x="25" y="0"/>
                  </a:cubicBezTo>
                  <a:cubicBezTo>
                    <a:pt x="11" y="1"/>
                    <a:pt x="0" y="12"/>
                    <a:pt x="0" y="26"/>
                  </a:cubicBezTo>
                  <a:cubicBezTo>
                    <a:pt x="0" y="138"/>
                    <a:pt x="0" y="138"/>
                    <a:pt x="0" y="138"/>
                  </a:cubicBezTo>
                  <a:cubicBezTo>
                    <a:pt x="0" y="152"/>
                    <a:pt x="12" y="164"/>
                    <a:pt x="27" y="164"/>
                  </a:cubicBezTo>
                  <a:cubicBezTo>
                    <a:pt x="146" y="164"/>
                    <a:pt x="146" y="164"/>
                    <a:pt x="146" y="164"/>
                  </a:cubicBezTo>
                  <a:cubicBezTo>
                    <a:pt x="143" y="160"/>
                    <a:pt x="141" y="155"/>
                    <a:pt x="139" y="151"/>
                  </a:cubicBezTo>
                  <a:lnTo>
                    <a:pt x="129" y="151"/>
                  </a:lnTo>
                  <a:close/>
                  <a:moveTo>
                    <a:pt x="62" y="151"/>
                  </a:moveTo>
                  <a:cubicBezTo>
                    <a:pt x="35" y="151"/>
                    <a:pt x="35" y="151"/>
                    <a:pt x="35" y="151"/>
                  </a:cubicBezTo>
                  <a:cubicBezTo>
                    <a:pt x="24" y="151"/>
                    <a:pt x="15" y="142"/>
                    <a:pt x="15" y="131"/>
                  </a:cubicBezTo>
                  <a:cubicBezTo>
                    <a:pt x="15" y="105"/>
                    <a:pt x="15" y="105"/>
                    <a:pt x="15" y="105"/>
                  </a:cubicBezTo>
                  <a:cubicBezTo>
                    <a:pt x="62" y="105"/>
                    <a:pt x="62" y="105"/>
                    <a:pt x="62" y="105"/>
                  </a:cubicBezTo>
                  <a:lnTo>
                    <a:pt x="62" y="151"/>
                  </a:lnTo>
                  <a:close/>
                  <a:moveTo>
                    <a:pt x="62" y="95"/>
                  </a:moveTo>
                  <a:cubicBezTo>
                    <a:pt x="15" y="95"/>
                    <a:pt x="15" y="95"/>
                    <a:pt x="15" y="95"/>
                  </a:cubicBezTo>
                  <a:cubicBezTo>
                    <a:pt x="15" y="47"/>
                    <a:pt x="15" y="47"/>
                    <a:pt x="15" y="47"/>
                  </a:cubicBezTo>
                  <a:cubicBezTo>
                    <a:pt x="62" y="47"/>
                    <a:pt x="62" y="47"/>
                    <a:pt x="62" y="47"/>
                  </a:cubicBezTo>
                  <a:lnTo>
                    <a:pt x="62" y="95"/>
                  </a:lnTo>
                  <a:close/>
                  <a:moveTo>
                    <a:pt x="118" y="151"/>
                  </a:moveTo>
                  <a:cubicBezTo>
                    <a:pt x="73" y="151"/>
                    <a:pt x="73" y="151"/>
                    <a:pt x="73" y="151"/>
                  </a:cubicBezTo>
                  <a:cubicBezTo>
                    <a:pt x="73" y="105"/>
                    <a:pt x="73" y="105"/>
                    <a:pt x="73" y="105"/>
                  </a:cubicBezTo>
                  <a:cubicBezTo>
                    <a:pt x="118" y="105"/>
                    <a:pt x="118" y="105"/>
                    <a:pt x="118" y="105"/>
                  </a:cubicBezTo>
                  <a:lnTo>
                    <a:pt x="118" y="151"/>
                  </a:lnTo>
                  <a:close/>
                  <a:moveTo>
                    <a:pt x="118" y="95"/>
                  </a:moveTo>
                  <a:cubicBezTo>
                    <a:pt x="73" y="95"/>
                    <a:pt x="73" y="95"/>
                    <a:pt x="73" y="95"/>
                  </a:cubicBezTo>
                  <a:cubicBezTo>
                    <a:pt x="73" y="47"/>
                    <a:pt x="73" y="47"/>
                    <a:pt x="73" y="47"/>
                  </a:cubicBezTo>
                  <a:cubicBezTo>
                    <a:pt x="118" y="47"/>
                    <a:pt x="118" y="47"/>
                    <a:pt x="118" y="47"/>
                  </a:cubicBezTo>
                  <a:lnTo>
                    <a:pt x="118" y="95"/>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4" name="Freeform 70">
              <a:extLst>
                <a:ext uri="{FF2B5EF4-FFF2-40B4-BE49-F238E27FC236}">
                  <a16:creationId xmlns="" xmlns:a16="http://schemas.microsoft.com/office/drawing/2014/main" id="{469C5D65-39FA-4D92-982C-3FC5212B5CE8}"/>
                </a:ext>
              </a:extLst>
            </p:cNvPr>
            <p:cNvSpPr>
              <a:spLocks/>
            </p:cNvSpPr>
            <p:nvPr/>
          </p:nvSpPr>
          <p:spPr bwMode="auto">
            <a:xfrm>
              <a:off x="3087688" y="4443413"/>
              <a:ext cx="80962" cy="77788"/>
            </a:xfrm>
            <a:custGeom>
              <a:avLst/>
              <a:gdLst>
                <a:gd name="T0" fmla="*/ 34 w 34"/>
                <a:gd name="T1" fmla="*/ 0 h 33"/>
                <a:gd name="T2" fmla="*/ 15 w 34"/>
                <a:gd name="T3" fmla="*/ 9 h 33"/>
                <a:gd name="T4" fmla="*/ 12 w 34"/>
                <a:gd name="T5" fmla="*/ 9 h 33"/>
                <a:gd name="T6" fmla="*/ 0 w 34"/>
                <a:gd name="T7" fmla="*/ 21 h 33"/>
                <a:gd name="T8" fmla="*/ 12 w 34"/>
                <a:gd name="T9" fmla="*/ 33 h 33"/>
                <a:gd name="T10" fmla="*/ 24 w 34"/>
                <a:gd name="T11" fmla="*/ 21 h 33"/>
                <a:gd name="T12" fmla="*/ 24 w 34"/>
                <a:gd name="T13" fmla="*/ 19 h 33"/>
                <a:gd name="T14" fmla="*/ 34 w 34"/>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3">
                  <a:moveTo>
                    <a:pt x="34" y="0"/>
                  </a:moveTo>
                  <a:cubicBezTo>
                    <a:pt x="15" y="9"/>
                    <a:pt x="15" y="9"/>
                    <a:pt x="15" y="9"/>
                  </a:cubicBezTo>
                  <a:cubicBezTo>
                    <a:pt x="14" y="9"/>
                    <a:pt x="13" y="9"/>
                    <a:pt x="12" y="9"/>
                  </a:cubicBezTo>
                  <a:cubicBezTo>
                    <a:pt x="5" y="9"/>
                    <a:pt x="0" y="14"/>
                    <a:pt x="0" y="21"/>
                  </a:cubicBezTo>
                  <a:cubicBezTo>
                    <a:pt x="0" y="28"/>
                    <a:pt x="5" y="33"/>
                    <a:pt x="12" y="33"/>
                  </a:cubicBezTo>
                  <a:cubicBezTo>
                    <a:pt x="19" y="33"/>
                    <a:pt x="24" y="28"/>
                    <a:pt x="24" y="21"/>
                  </a:cubicBezTo>
                  <a:cubicBezTo>
                    <a:pt x="24" y="20"/>
                    <a:pt x="24" y="19"/>
                    <a:pt x="24" y="19"/>
                  </a:cubicBezTo>
                  <a:lnTo>
                    <a:pt x="34"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75" name="Freeform: Shape 27">
            <a:extLst>
              <a:ext uri="{FF2B5EF4-FFF2-40B4-BE49-F238E27FC236}">
                <a16:creationId xmlns="" xmlns:a16="http://schemas.microsoft.com/office/drawing/2014/main" id="{561BA6FA-91ED-4F9D-A967-CBF8D549CB7B}"/>
              </a:ext>
            </a:extLst>
          </p:cNvPr>
          <p:cNvSpPr/>
          <p:nvPr/>
        </p:nvSpPr>
        <p:spPr>
          <a:xfrm>
            <a:off x="800864" y="5376899"/>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76" name="Oval 75">
            <a:extLst>
              <a:ext uri="{FF2B5EF4-FFF2-40B4-BE49-F238E27FC236}">
                <a16:creationId xmlns="" xmlns:a16="http://schemas.microsoft.com/office/drawing/2014/main" id="{D917F7A6-BD4D-4360-90F6-6765D39D9F90}"/>
              </a:ext>
            </a:extLst>
          </p:cNvPr>
          <p:cNvSpPr/>
          <p:nvPr/>
        </p:nvSpPr>
        <p:spPr>
          <a:xfrm>
            <a:off x="890457" y="5466107"/>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7" name="Oval 76">
            <a:extLst>
              <a:ext uri="{FF2B5EF4-FFF2-40B4-BE49-F238E27FC236}">
                <a16:creationId xmlns="" xmlns:a16="http://schemas.microsoft.com/office/drawing/2014/main" id="{444039F6-C8BA-4601-B1DB-CB97B36CDE52}"/>
              </a:ext>
            </a:extLst>
          </p:cNvPr>
          <p:cNvSpPr/>
          <p:nvPr/>
        </p:nvSpPr>
        <p:spPr>
          <a:xfrm>
            <a:off x="5386280" y="5664891"/>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04</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78" name="Straight Connector 77">
            <a:extLst>
              <a:ext uri="{FF2B5EF4-FFF2-40B4-BE49-F238E27FC236}">
                <a16:creationId xmlns="" xmlns:a16="http://schemas.microsoft.com/office/drawing/2014/main" id="{90743667-D631-4F94-A763-7085BA691118}"/>
              </a:ext>
            </a:extLst>
          </p:cNvPr>
          <p:cNvCxnSpPr>
            <a:cxnSpLocks/>
          </p:cNvCxnSpPr>
          <p:nvPr/>
        </p:nvCxnSpPr>
        <p:spPr>
          <a:xfrm>
            <a:off x="5251890" y="5479521"/>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 xmlns:a16="http://schemas.microsoft.com/office/drawing/2014/main" id="{DD63CE12-9940-4BAB-962F-AD38AF82777D}"/>
              </a:ext>
            </a:extLst>
          </p:cNvPr>
          <p:cNvSpPr txBox="1"/>
          <p:nvPr/>
        </p:nvSpPr>
        <p:spPr>
          <a:xfrm>
            <a:off x="1889453" y="5755430"/>
            <a:ext cx="3252690" cy="276999"/>
          </a:xfrm>
          <a:prstGeom prst="rect">
            <a:avLst/>
          </a:prstGeom>
          <a:noFill/>
        </p:spPr>
        <p:txBody>
          <a:bodyPr wrap="square" lIns="0" tIns="0" rIns="0" bIns="0" rtlCol="0" anchor="ctr" anchorCtr="0">
            <a:spAutoFit/>
          </a:bodyPr>
          <a:lstStyle/>
          <a:p>
            <a:r>
              <a:rPr lang="en-US" dirty="0" smtClean="0"/>
              <a:t>Case </a:t>
            </a:r>
            <a:r>
              <a:rPr lang="en-US" dirty="0"/>
              <a:t>Expression can be </a:t>
            </a:r>
            <a:r>
              <a:rPr lang="en-US" dirty="0" smtClean="0"/>
              <a:t>added.</a:t>
            </a:r>
            <a:endParaRPr lang="en-US" dirty="0"/>
          </a:p>
        </p:txBody>
      </p:sp>
      <p:grpSp>
        <p:nvGrpSpPr>
          <p:cNvPr id="80" name="Group 79">
            <a:extLst>
              <a:ext uri="{FF2B5EF4-FFF2-40B4-BE49-F238E27FC236}">
                <a16:creationId xmlns="" xmlns:a16="http://schemas.microsoft.com/office/drawing/2014/main" id="{849D430B-7526-4AAE-B466-3FB55993E4F0}"/>
              </a:ext>
            </a:extLst>
          </p:cNvPr>
          <p:cNvGrpSpPr/>
          <p:nvPr/>
        </p:nvGrpSpPr>
        <p:grpSpPr>
          <a:xfrm>
            <a:off x="1058926" y="5678120"/>
            <a:ext cx="518709" cy="431621"/>
            <a:chOff x="3433746" y="2332046"/>
            <a:chExt cx="648816" cy="539885"/>
          </a:xfrm>
          <a:solidFill>
            <a:schemeClr val="accent2"/>
          </a:solidFill>
        </p:grpSpPr>
        <p:sp>
          <p:nvSpPr>
            <p:cNvPr id="81" name="Freeform 6">
              <a:extLst>
                <a:ext uri="{FF2B5EF4-FFF2-40B4-BE49-F238E27FC236}">
                  <a16:creationId xmlns="" xmlns:a16="http://schemas.microsoft.com/office/drawing/2014/main" id="{CBD0B1DD-4028-4844-BDC9-FDC037DDE07C}"/>
                </a:ext>
              </a:extLst>
            </p:cNvPr>
            <p:cNvSpPr>
              <a:spLocks noEditPoints="1"/>
            </p:cNvSpPr>
            <p:nvPr/>
          </p:nvSpPr>
          <p:spPr bwMode="auto">
            <a:xfrm>
              <a:off x="3433746" y="2332046"/>
              <a:ext cx="648816" cy="539885"/>
            </a:xfrm>
            <a:custGeom>
              <a:avLst/>
              <a:gdLst>
                <a:gd name="T0" fmla="*/ 320 w 345"/>
                <a:gd name="T1" fmla="*/ 51 h 287"/>
                <a:gd name="T2" fmla="*/ 243 w 345"/>
                <a:gd name="T3" fmla="*/ 51 h 287"/>
                <a:gd name="T4" fmla="*/ 243 w 345"/>
                <a:gd name="T5" fmla="*/ 28 h 287"/>
                <a:gd name="T6" fmla="*/ 215 w 345"/>
                <a:gd name="T7" fmla="*/ 0 h 287"/>
                <a:gd name="T8" fmla="*/ 130 w 345"/>
                <a:gd name="T9" fmla="*/ 0 h 287"/>
                <a:gd name="T10" fmla="*/ 101 w 345"/>
                <a:gd name="T11" fmla="*/ 28 h 287"/>
                <a:gd name="T12" fmla="*/ 101 w 345"/>
                <a:gd name="T13" fmla="*/ 51 h 287"/>
                <a:gd name="T14" fmla="*/ 25 w 345"/>
                <a:gd name="T15" fmla="*/ 51 h 287"/>
                <a:gd name="T16" fmla="*/ 0 w 345"/>
                <a:gd name="T17" fmla="*/ 76 h 287"/>
                <a:gd name="T18" fmla="*/ 0 w 345"/>
                <a:gd name="T19" fmla="*/ 262 h 287"/>
                <a:gd name="T20" fmla="*/ 25 w 345"/>
                <a:gd name="T21" fmla="*/ 287 h 287"/>
                <a:gd name="T22" fmla="*/ 320 w 345"/>
                <a:gd name="T23" fmla="*/ 287 h 287"/>
                <a:gd name="T24" fmla="*/ 345 w 345"/>
                <a:gd name="T25" fmla="*/ 262 h 287"/>
                <a:gd name="T26" fmla="*/ 345 w 345"/>
                <a:gd name="T27" fmla="*/ 76 h 287"/>
                <a:gd name="T28" fmla="*/ 320 w 345"/>
                <a:gd name="T29" fmla="*/ 51 h 287"/>
                <a:gd name="T30" fmla="*/ 122 w 345"/>
                <a:gd name="T31" fmla="*/ 28 h 287"/>
                <a:gd name="T32" fmla="*/ 130 w 345"/>
                <a:gd name="T33" fmla="*/ 21 h 287"/>
                <a:gd name="T34" fmla="*/ 215 w 345"/>
                <a:gd name="T35" fmla="*/ 21 h 287"/>
                <a:gd name="T36" fmla="*/ 222 w 345"/>
                <a:gd name="T37" fmla="*/ 28 h 287"/>
                <a:gd name="T38" fmla="*/ 222 w 345"/>
                <a:gd name="T39" fmla="*/ 51 h 287"/>
                <a:gd name="T40" fmla="*/ 122 w 345"/>
                <a:gd name="T41" fmla="*/ 51 h 287"/>
                <a:gd name="T42" fmla="*/ 122 w 345"/>
                <a:gd name="T43" fmla="*/ 28 h 287"/>
                <a:gd name="T44" fmla="*/ 343 w 345"/>
                <a:gd name="T45" fmla="*/ 140 h 287"/>
                <a:gd name="T46" fmla="*/ 337 w 345"/>
                <a:gd name="T47" fmla="*/ 151 h 287"/>
                <a:gd name="T48" fmla="*/ 318 w 345"/>
                <a:gd name="T49" fmla="*/ 167 h 287"/>
                <a:gd name="T50" fmla="*/ 271 w 345"/>
                <a:gd name="T51" fmla="*/ 186 h 287"/>
                <a:gd name="T52" fmla="*/ 196 w 345"/>
                <a:gd name="T53" fmla="*/ 197 h 287"/>
                <a:gd name="T54" fmla="*/ 196 w 345"/>
                <a:gd name="T55" fmla="*/ 223 h 287"/>
                <a:gd name="T56" fmla="*/ 148 w 345"/>
                <a:gd name="T57" fmla="*/ 223 h 287"/>
                <a:gd name="T58" fmla="*/ 148 w 345"/>
                <a:gd name="T59" fmla="*/ 196 h 287"/>
                <a:gd name="T60" fmla="*/ 73 w 345"/>
                <a:gd name="T61" fmla="*/ 186 h 287"/>
                <a:gd name="T62" fmla="*/ 27 w 345"/>
                <a:gd name="T63" fmla="*/ 167 h 287"/>
                <a:gd name="T64" fmla="*/ 8 w 345"/>
                <a:gd name="T65" fmla="*/ 151 h 287"/>
                <a:gd name="T66" fmla="*/ 1 w 345"/>
                <a:gd name="T67" fmla="*/ 140 h 287"/>
                <a:gd name="T68" fmla="*/ 0 w 345"/>
                <a:gd name="T69" fmla="*/ 127 h 287"/>
                <a:gd name="T70" fmla="*/ 10 w 345"/>
                <a:gd name="T71" fmla="*/ 149 h 287"/>
                <a:gd name="T72" fmla="*/ 29 w 345"/>
                <a:gd name="T73" fmla="*/ 163 h 287"/>
                <a:gd name="T74" fmla="*/ 75 w 345"/>
                <a:gd name="T75" fmla="*/ 178 h 287"/>
                <a:gd name="T76" fmla="*/ 123 w 345"/>
                <a:gd name="T77" fmla="*/ 185 h 287"/>
                <a:gd name="T78" fmla="*/ 148 w 345"/>
                <a:gd name="T79" fmla="*/ 186 h 287"/>
                <a:gd name="T80" fmla="*/ 148 w 345"/>
                <a:gd name="T81" fmla="*/ 163 h 287"/>
                <a:gd name="T82" fmla="*/ 196 w 345"/>
                <a:gd name="T83" fmla="*/ 163 h 287"/>
                <a:gd name="T84" fmla="*/ 196 w 345"/>
                <a:gd name="T85" fmla="*/ 186 h 287"/>
                <a:gd name="T86" fmla="*/ 221 w 345"/>
                <a:gd name="T87" fmla="*/ 185 h 287"/>
                <a:gd name="T88" fmla="*/ 269 w 345"/>
                <a:gd name="T89" fmla="*/ 178 h 287"/>
                <a:gd name="T90" fmla="*/ 315 w 345"/>
                <a:gd name="T91" fmla="*/ 163 h 287"/>
                <a:gd name="T92" fmla="*/ 335 w 345"/>
                <a:gd name="T93" fmla="*/ 149 h 287"/>
                <a:gd name="T94" fmla="*/ 345 w 345"/>
                <a:gd name="T95" fmla="*/ 127 h 287"/>
                <a:gd name="T96" fmla="*/ 343 w 345"/>
                <a:gd name="T97" fmla="*/ 14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287">
                  <a:moveTo>
                    <a:pt x="320" y="51"/>
                  </a:moveTo>
                  <a:cubicBezTo>
                    <a:pt x="243" y="51"/>
                    <a:pt x="243" y="51"/>
                    <a:pt x="243" y="51"/>
                  </a:cubicBezTo>
                  <a:cubicBezTo>
                    <a:pt x="243" y="28"/>
                    <a:pt x="243" y="28"/>
                    <a:pt x="243" y="28"/>
                  </a:cubicBezTo>
                  <a:cubicBezTo>
                    <a:pt x="243" y="12"/>
                    <a:pt x="230" y="0"/>
                    <a:pt x="215" y="0"/>
                  </a:cubicBezTo>
                  <a:cubicBezTo>
                    <a:pt x="130" y="0"/>
                    <a:pt x="130" y="0"/>
                    <a:pt x="130" y="0"/>
                  </a:cubicBezTo>
                  <a:cubicBezTo>
                    <a:pt x="114" y="0"/>
                    <a:pt x="101" y="12"/>
                    <a:pt x="101" y="28"/>
                  </a:cubicBezTo>
                  <a:cubicBezTo>
                    <a:pt x="101" y="51"/>
                    <a:pt x="101" y="51"/>
                    <a:pt x="101" y="51"/>
                  </a:cubicBezTo>
                  <a:cubicBezTo>
                    <a:pt x="25" y="51"/>
                    <a:pt x="25" y="51"/>
                    <a:pt x="25" y="51"/>
                  </a:cubicBezTo>
                  <a:cubicBezTo>
                    <a:pt x="11" y="51"/>
                    <a:pt x="0" y="62"/>
                    <a:pt x="0" y="76"/>
                  </a:cubicBezTo>
                  <a:cubicBezTo>
                    <a:pt x="0" y="262"/>
                    <a:pt x="0" y="262"/>
                    <a:pt x="0" y="262"/>
                  </a:cubicBezTo>
                  <a:cubicBezTo>
                    <a:pt x="0" y="275"/>
                    <a:pt x="11" y="287"/>
                    <a:pt x="25" y="287"/>
                  </a:cubicBezTo>
                  <a:cubicBezTo>
                    <a:pt x="320" y="287"/>
                    <a:pt x="320" y="287"/>
                    <a:pt x="320" y="287"/>
                  </a:cubicBezTo>
                  <a:cubicBezTo>
                    <a:pt x="333" y="287"/>
                    <a:pt x="345" y="275"/>
                    <a:pt x="345" y="262"/>
                  </a:cubicBezTo>
                  <a:cubicBezTo>
                    <a:pt x="345" y="76"/>
                    <a:pt x="345" y="76"/>
                    <a:pt x="345" y="76"/>
                  </a:cubicBezTo>
                  <a:cubicBezTo>
                    <a:pt x="345" y="62"/>
                    <a:pt x="333" y="51"/>
                    <a:pt x="320" y="51"/>
                  </a:cubicBezTo>
                  <a:close/>
                  <a:moveTo>
                    <a:pt x="122" y="28"/>
                  </a:moveTo>
                  <a:cubicBezTo>
                    <a:pt x="122" y="24"/>
                    <a:pt x="126" y="21"/>
                    <a:pt x="130" y="21"/>
                  </a:cubicBezTo>
                  <a:cubicBezTo>
                    <a:pt x="215" y="21"/>
                    <a:pt x="215" y="21"/>
                    <a:pt x="215" y="21"/>
                  </a:cubicBezTo>
                  <a:cubicBezTo>
                    <a:pt x="219" y="21"/>
                    <a:pt x="222" y="24"/>
                    <a:pt x="222" y="28"/>
                  </a:cubicBezTo>
                  <a:cubicBezTo>
                    <a:pt x="222" y="51"/>
                    <a:pt x="222" y="51"/>
                    <a:pt x="222" y="51"/>
                  </a:cubicBezTo>
                  <a:cubicBezTo>
                    <a:pt x="122" y="51"/>
                    <a:pt x="122" y="51"/>
                    <a:pt x="122" y="51"/>
                  </a:cubicBezTo>
                  <a:lnTo>
                    <a:pt x="122" y="28"/>
                  </a:lnTo>
                  <a:close/>
                  <a:moveTo>
                    <a:pt x="343" y="140"/>
                  </a:moveTo>
                  <a:cubicBezTo>
                    <a:pt x="342" y="144"/>
                    <a:pt x="339" y="147"/>
                    <a:pt x="337" y="151"/>
                  </a:cubicBezTo>
                  <a:cubicBezTo>
                    <a:pt x="332" y="157"/>
                    <a:pt x="325" y="163"/>
                    <a:pt x="318" y="167"/>
                  </a:cubicBezTo>
                  <a:cubicBezTo>
                    <a:pt x="303" y="176"/>
                    <a:pt x="287" y="181"/>
                    <a:pt x="271" y="186"/>
                  </a:cubicBezTo>
                  <a:cubicBezTo>
                    <a:pt x="247" y="192"/>
                    <a:pt x="222" y="195"/>
                    <a:pt x="196" y="197"/>
                  </a:cubicBezTo>
                  <a:cubicBezTo>
                    <a:pt x="196" y="223"/>
                    <a:pt x="196" y="223"/>
                    <a:pt x="196" y="223"/>
                  </a:cubicBezTo>
                  <a:cubicBezTo>
                    <a:pt x="148" y="223"/>
                    <a:pt x="148" y="223"/>
                    <a:pt x="148" y="223"/>
                  </a:cubicBezTo>
                  <a:cubicBezTo>
                    <a:pt x="148" y="196"/>
                    <a:pt x="148" y="196"/>
                    <a:pt x="148" y="196"/>
                  </a:cubicBezTo>
                  <a:cubicBezTo>
                    <a:pt x="123" y="195"/>
                    <a:pt x="98" y="192"/>
                    <a:pt x="73" y="186"/>
                  </a:cubicBezTo>
                  <a:cubicBezTo>
                    <a:pt x="57" y="181"/>
                    <a:pt x="41" y="176"/>
                    <a:pt x="27" y="167"/>
                  </a:cubicBezTo>
                  <a:cubicBezTo>
                    <a:pt x="20" y="163"/>
                    <a:pt x="13" y="157"/>
                    <a:pt x="8" y="151"/>
                  </a:cubicBezTo>
                  <a:cubicBezTo>
                    <a:pt x="5" y="147"/>
                    <a:pt x="3" y="144"/>
                    <a:pt x="1" y="140"/>
                  </a:cubicBezTo>
                  <a:cubicBezTo>
                    <a:pt x="0" y="136"/>
                    <a:pt x="0" y="131"/>
                    <a:pt x="0" y="127"/>
                  </a:cubicBezTo>
                  <a:cubicBezTo>
                    <a:pt x="0" y="136"/>
                    <a:pt x="4" y="143"/>
                    <a:pt x="10" y="149"/>
                  </a:cubicBezTo>
                  <a:cubicBezTo>
                    <a:pt x="15" y="155"/>
                    <a:pt x="22" y="159"/>
                    <a:pt x="29" y="163"/>
                  </a:cubicBezTo>
                  <a:cubicBezTo>
                    <a:pt x="44" y="170"/>
                    <a:pt x="59" y="174"/>
                    <a:pt x="75" y="178"/>
                  </a:cubicBezTo>
                  <a:cubicBezTo>
                    <a:pt x="91" y="181"/>
                    <a:pt x="107" y="183"/>
                    <a:pt x="123" y="185"/>
                  </a:cubicBezTo>
                  <a:cubicBezTo>
                    <a:pt x="132" y="185"/>
                    <a:pt x="140" y="186"/>
                    <a:pt x="148" y="186"/>
                  </a:cubicBezTo>
                  <a:cubicBezTo>
                    <a:pt x="148" y="163"/>
                    <a:pt x="148" y="163"/>
                    <a:pt x="148" y="163"/>
                  </a:cubicBezTo>
                  <a:cubicBezTo>
                    <a:pt x="196" y="163"/>
                    <a:pt x="196" y="163"/>
                    <a:pt x="196" y="163"/>
                  </a:cubicBezTo>
                  <a:cubicBezTo>
                    <a:pt x="196" y="186"/>
                    <a:pt x="196" y="186"/>
                    <a:pt x="196" y="186"/>
                  </a:cubicBezTo>
                  <a:cubicBezTo>
                    <a:pt x="205" y="186"/>
                    <a:pt x="213" y="185"/>
                    <a:pt x="221" y="185"/>
                  </a:cubicBezTo>
                  <a:cubicBezTo>
                    <a:pt x="237" y="183"/>
                    <a:pt x="253" y="181"/>
                    <a:pt x="269" y="178"/>
                  </a:cubicBezTo>
                  <a:cubicBezTo>
                    <a:pt x="285" y="174"/>
                    <a:pt x="301" y="170"/>
                    <a:pt x="315" y="163"/>
                  </a:cubicBezTo>
                  <a:cubicBezTo>
                    <a:pt x="322" y="159"/>
                    <a:pt x="329" y="155"/>
                    <a:pt x="335" y="149"/>
                  </a:cubicBezTo>
                  <a:cubicBezTo>
                    <a:pt x="340" y="143"/>
                    <a:pt x="344" y="136"/>
                    <a:pt x="345" y="127"/>
                  </a:cubicBezTo>
                  <a:cubicBezTo>
                    <a:pt x="345" y="131"/>
                    <a:pt x="344" y="136"/>
                    <a:pt x="343" y="14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82" name="Freeform 7">
              <a:extLst>
                <a:ext uri="{FF2B5EF4-FFF2-40B4-BE49-F238E27FC236}">
                  <a16:creationId xmlns="" xmlns:a16="http://schemas.microsoft.com/office/drawing/2014/main" id="{08969A74-EF30-4A9E-95F8-E4C9490DB0B2}"/>
                </a:ext>
              </a:extLst>
            </p:cNvPr>
            <p:cNvSpPr>
              <a:spLocks/>
            </p:cNvSpPr>
            <p:nvPr/>
          </p:nvSpPr>
          <p:spPr bwMode="auto">
            <a:xfrm>
              <a:off x="3730325" y="2659635"/>
              <a:ext cx="53273" cy="71561"/>
            </a:xfrm>
            <a:custGeom>
              <a:avLst/>
              <a:gdLst>
                <a:gd name="T0" fmla="*/ 0 w 67"/>
                <a:gd name="T1" fmla="*/ 30 h 90"/>
                <a:gd name="T2" fmla="*/ 0 w 67"/>
                <a:gd name="T3" fmla="*/ 54 h 90"/>
                <a:gd name="T4" fmla="*/ 0 w 67"/>
                <a:gd name="T5" fmla="*/ 90 h 90"/>
                <a:gd name="T6" fmla="*/ 67 w 67"/>
                <a:gd name="T7" fmla="*/ 90 h 90"/>
                <a:gd name="T8" fmla="*/ 67 w 67"/>
                <a:gd name="T9" fmla="*/ 54 h 90"/>
                <a:gd name="T10" fmla="*/ 67 w 67"/>
                <a:gd name="T11" fmla="*/ 30 h 90"/>
                <a:gd name="T12" fmla="*/ 67 w 67"/>
                <a:gd name="T13" fmla="*/ 0 h 90"/>
                <a:gd name="T14" fmla="*/ 0 w 67"/>
                <a:gd name="T15" fmla="*/ 0 h 90"/>
                <a:gd name="T16" fmla="*/ 0 w 67"/>
                <a:gd name="T17"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90">
                  <a:moveTo>
                    <a:pt x="0" y="30"/>
                  </a:moveTo>
                  <a:lnTo>
                    <a:pt x="0" y="54"/>
                  </a:lnTo>
                  <a:lnTo>
                    <a:pt x="0" y="90"/>
                  </a:lnTo>
                  <a:lnTo>
                    <a:pt x="67" y="90"/>
                  </a:lnTo>
                  <a:lnTo>
                    <a:pt x="67" y="54"/>
                  </a:lnTo>
                  <a:lnTo>
                    <a:pt x="67" y="30"/>
                  </a:lnTo>
                  <a:lnTo>
                    <a:pt x="67" y="0"/>
                  </a:lnTo>
                  <a:lnTo>
                    <a:pt x="0" y="0"/>
                  </a:lnTo>
                  <a:lnTo>
                    <a:pt x="0" y="3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3" name="Freeform: Shape 31">
            <a:extLst>
              <a:ext uri="{FF2B5EF4-FFF2-40B4-BE49-F238E27FC236}">
                <a16:creationId xmlns="" xmlns:a16="http://schemas.microsoft.com/office/drawing/2014/main" id="{3AD7BE4E-80DF-4E22-B2B3-407A7680565C}"/>
              </a:ext>
            </a:extLst>
          </p:cNvPr>
          <p:cNvSpPr/>
          <p:nvPr/>
        </p:nvSpPr>
        <p:spPr>
          <a:xfrm flipH="1">
            <a:off x="6234722" y="50863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4" name="Oval 83">
            <a:extLst>
              <a:ext uri="{FF2B5EF4-FFF2-40B4-BE49-F238E27FC236}">
                <a16:creationId xmlns="" xmlns:a16="http://schemas.microsoft.com/office/drawing/2014/main" id="{3E3E22B8-3CA8-4130-83FC-903251BE2A55}"/>
              </a:ext>
            </a:extLst>
          </p:cNvPr>
          <p:cNvSpPr/>
          <p:nvPr/>
        </p:nvSpPr>
        <p:spPr>
          <a:xfrm>
            <a:off x="10442722" y="5175588"/>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5" name="Oval 84">
            <a:extLst>
              <a:ext uri="{FF2B5EF4-FFF2-40B4-BE49-F238E27FC236}">
                <a16:creationId xmlns="" xmlns:a16="http://schemas.microsoft.com/office/drawing/2014/main" id="{B7FF80FA-4266-4F78-8D15-8903E4BA7D70}"/>
              </a:ext>
            </a:extLst>
          </p:cNvPr>
          <p:cNvSpPr/>
          <p:nvPr/>
        </p:nvSpPr>
        <p:spPr>
          <a:xfrm>
            <a:off x="6353425" y="53743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04</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86" name="Straight Connector 85">
            <a:extLst>
              <a:ext uri="{FF2B5EF4-FFF2-40B4-BE49-F238E27FC236}">
                <a16:creationId xmlns="" xmlns:a16="http://schemas.microsoft.com/office/drawing/2014/main" id="{1AB03D3B-61DE-4EF7-B7D6-D0C03C5F6ABB}"/>
              </a:ext>
            </a:extLst>
          </p:cNvPr>
          <p:cNvCxnSpPr>
            <a:cxnSpLocks/>
          </p:cNvCxnSpPr>
          <p:nvPr/>
        </p:nvCxnSpPr>
        <p:spPr>
          <a:xfrm>
            <a:off x="6945894" y="51890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 xmlns:a16="http://schemas.microsoft.com/office/drawing/2014/main" id="{F822E85B-4142-4815-804E-BCC58611B589}"/>
              </a:ext>
            </a:extLst>
          </p:cNvPr>
          <p:cNvSpPr txBox="1"/>
          <p:nvPr/>
        </p:nvSpPr>
        <p:spPr>
          <a:xfrm>
            <a:off x="7048325" y="5218690"/>
            <a:ext cx="3260004" cy="769441"/>
          </a:xfrm>
          <a:prstGeom prst="rect">
            <a:avLst/>
          </a:prstGeom>
          <a:noFill/>
        </p:spPr>
        <p:txBody>
          <a:bodyPr wrap="square" lIns="0" tIns="0" rIns="0" bIns="0" rtlCol="0" anchor="ctr" anchorCtr="0">
            <a:spAutoFit/>
          </a:bodyPr>
          <a:lstStyle/>
          <a:p>
            <a:r>
              <a:rPr lang="en-US" dirty="0" smtClean="0">
                <a:solidFill>
                  <a:schemeClr val="bg1"/>
                </a:solidFill>
              </a:rPr>
              <a:t>We use Corresponding # &amp; </a:t>
            </a:r>
            <a:r>
              <a:rPr lang="en-US" dirty="0">
                <a:solidFill>
                  <a:schemeClr val="bg1"/>
                </a:solidFill>
              </a:rPr>
              <a:t>Table </a:t>
            </a:r>
            <a:r>
              <a:rPr lang="en-US" dirty="0" smtClean="0">
                <a:solidFill>
                  <a:schemeClr val="bg1"/>
                </a:solidFill>
              </a:rPr>
              <a:t>Expression.</a:t>
            </a:r>
            <a:endParaRPr lang="en-US" dirty="0">
              <a:solidFill>
                <a:schemeClr val="bg1"/>
              </a:solidFill>
            </a:endParaRPr>
          </a:p>
          <a:p>
            <a:r>
              <a:rPr lang="en-US" sz="1400" dirty="0" smtClean="0"/>
              <a:t> </a:t>
            </a:r>
            <a:endParaRPr lang="en-US" sz="1400" dirty="0"/>
          </a:p>
        </p:txBody>
      </p:sp>
      <p:grpSp>
        <p:nvGrpSpPr>
          <p:cNvPr id="88" name="Group 87">
            <a:extLst>
              <a:ext uri="{FF2B5EF4-FFF2-40B4-BE49-F238E27FC236}">
                <a16:creationId xmlns="" xmlns:a16="http://schemas.microsoft.com/office/drawing/2014/main" id="{A679CFE9-63D6-4F2F-813E-F8B71A9EB0D9}"/>
              </a:ext>
            </a:extLst>
          </p:cNvPr>
          <p:cNvGrpSpPr/>
          <p:nvPr/>
        </p:nvGrpSpPr>
        <p:grpSpPr>
          <a:xfrm>
            <a:off x="10611190" y="5344057"/>
            <a:ext cx="518709" cy="518708"/>
            <a:chOff x="4002088" y="1770063"/>
            <a:chExt cx="473076" cy="473075"/>
          </a:xfrm>
          <a:solidFill>
            <a:schemeClr val="accent1"/>
          </a:solidFill>
        </p:grpSpPr>
        <p:sp>
          <p:nvSpPr>
            <p:cNvPr id="89" name="Freeform 242">
              <a:extLst>
                <a:ext uri="{FF2B5EF4-FFF2-40B4-BE49-F238E27FC236}">
                  <a16:creationId xmlns="" xmlns:a16="http://schemas.microsoft.com/office/drawing/2014/main" id="{594E266F-5DB4-496A-9906-AE57DCC62528}"/>
                </a:ext>
              </a:extLst>
            </p:cNvPr>
            <p:cNvSpPr>
              <a:spLocks noEditPoints="1"/>
            </p:cNvSpPr>
            <p:nvPr/>
          </p:nvSpPr>
          <p:spPr bwMode="auto">
            <a:xfrm>
              <a:off x="4016376" y="1770063"/>
              <a:ext cx="458788" cy="455613"/>
            </a:xfrm>
            <a:custGeom>
              <a:avLst/>
              <a:gdLst>
                <a:gd name="T0" fmla="*/ 117 w 122"/>
                <a:gd name="T1" fmla="*/ 17 h 121"/>
                <a:gd name="T2" fmla="*/ 99 w 122"/>
                <a:gd name="T3" fmla="*/ 34 h 121"/>
                <a:gd name="T4" fmla="*/ 87 w 122"/>
                <a:gd name="T5" fmla="*/ 22 h 121"/>
                <a:gd name="T6" fmla="*/ 105 w 122"/>
                <a:gd name="T7" fmla="*/ 4 h 121"/>
                <a:gd name="T8" fmla="*/ 76 w 122"/>
                <a:gd name="T9" fmla="*/ 8 h 121"/>
                <a:gd name="T10" fmla="*/ 71 w 122"/>
                <a:gd name="T11" fmla="*/ 13 h 121"/>
                <a:gd name="T12" fmla="*/ 66 w 122"/>
                <a:gd name="T13" fmla="*/ 39 h 121"/>
                <a:gd name="T14" fmla="*/ 5 w 122"/>
                <a:gd name="T15" fmla="*/ 100 h 121"/>
                <a:gd name="T16" fmla="*/ 5 w 122"/>
                <a:gd name="T17" fmla="*/ 117 h 121"/>
                <a:gd name="T18" fmla="*/ 22 w 122"/>
                <a:gd name="T19" fmla="*/ 116 h 121"/>
                <a:gd name="T20" fmla="*/ 83 w 122"/>
                <a:gd name="T21" fmla="*/ 55 h 121"/>
                <a:gd name="T22" fmla="*/ 109 w 122"/>
                <a:gd name="T23" fmla="*/ 50 h 121"/>
                <a:gd name="T24" fmla="*/ 113 w 122"/>
                <a:gd name="T25" fmla="*/ 46 h 121"/>
                <a:gd name="T26" fmla="*/ 117 w 122"/>
                <a:gd name="T27" fmla="*/ 17 h 121"/>
                <a:gd name="T28" fmla="*/ 18 w 122"/>
                <a:gd name="T29" fmla="*/ 110 h 121"/>
                <a:gd name="T30" fmla="*/ 12 w 122"/>
                <a:gd name="T31" fmla="*/ 110 h 121"/>
                <a:gd name="T32" fmla="*/ 12 w 122"/>
                <a:gd name="T33" fmla="*/ 104 h 121"/>
                <a:gd name="T34" fmla="*/ 18 w 122"/>
                <a:gd name="T35" fmla="*/ 104 h 121"/>
                <a:gd name="T36" fmla="*/ 18 w 122"/>
                <a:gd name="T37" fmla="*/ 1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7" y="17"/>
                  </a:moveTo>
                  <a:cubicBezTo>
                    <a:pt x="117" y="17"/>
                    <a:pt x="99" y="34"/>
                    <a:pt x="99" y="34"/>
                  </a:cubicBezTo>
                  <a:cubicBezTo>
                    <a:pt x="99" y="34"/>
                    <a:pt x="87" y="22"/>
                    <a:pt x="87" y="22"/>
                  </a:cubicBezTo>
                  <a:cubicBezTo>
                    <a:pt x="87" y="22"/>
                    <a:pt x="105" y="4"/>
                    <a:pt x="105" y="4"/>
                  </a:cubicBezTo>
                  <a:cubicBezTo>
                    <a:pt x="95" y="0"/>
                    <a:pt x="83" y="1"/>
                    <a:pt x="76" y="8"/>
                  </a:cubicBezTo>
                  <a:cubicBezTo>
                    <a:pt x="71" y="13"/>
                    <a:pt x="71" y="13"/>
                    <a:pt x="71" y="13"/>
                  </a:cubicBezTo>
                  <a:cubicBezTo>
                    <a:pt x="64" y="20"/>
                    <a:pt x="63" y="30"/>
                    <a:pt x="66" y="39"/>
                  </a:cubicBezTo>
                  <a:cubicBezTo>
                    <a:pt x="66" y="39"/>
                    <a:pt x="5" y="100"/>
                    <a:pt x="5" y="100"/>
                  </a:cubicBezTo>
                  <a:cubicBezTo>
                    <a:pt x="0" y="105"/>
                    <a:pt x="0" y="113"/>
                    <a:pt x="5" y="117"/>
                  </a:cubicBezTo>
                  <a:cubicBezTo>
                    <a:pt x="10" y="121"/>
                    <a:pt x="17" y="121"/>
                    <a:pt x="22" y="116"/>
                  </a:cubicBezTo>
                  <a:cubicBezTo>
                    <a:pt x="22" y="116"/>
                    <a:pt x="83" y="55"/>
                    <a:pt x="83" y="55"/>
                  </a:cubicBezTo>
                  <a:cubicBezTo>
                    <a:pt x="92" y="59"/>
                    <a:pt x="102" y="57"/>
                    <a:pt x="109" y="50"/>
                  </a:cubicBezTo>
                  <a:cubicBezTo>
                    <a:pt x="113" y="46"/>
                    <a:pt x="113" y="46"/>
                    <a:pt x="113" y="46"/>
                  </a:cubicBezTo>
                  <a:cubicBezTo>
                    <a:pt x="121" y="38"/>
                    <a:pt x="122" y="27"/>
                    <a:pt x="117" y="17"/>
                  </a:cubicBezTo>
                  <a:close/>
                  <a:moveTo>
                    <a:pt x="18" y="110"/>
                  </a:moveTo>
                  <a:cubicBezTo>
                    <a:pt x="16" y="112"/>
                    <a:pt x="13" y="112"/>
                    <a:pt x="12" y="110"/>
                  </a:cubicBezTo>
                  <a:cubicBezTo>
                    <a:pt x="10" y="108"/>
                    <a:pt x="10" y="105"/>
                    <a:pt x="12" y="104"/>
                  </a:cubicBezTo>
                  <a:cubicBezTo>
                    <a:pt x="13" y="102"/>
                    <a:pt x="16" y="102"/>
                    <a:pt x="18" y="104"/>
                  </a:cubicBezTo>
                  <a:cubicBezTo>
                    <a:pt x="20" y="105"/>
                    <a:pt x="20" y="108"/>
                    <a:pt x="18" y="11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90" name="Freeform 243">
              <a:extLst>
                <a:ext uri="{FF2B5EF4-FFF2-40B4-BE49-F238E27FC236}">
                  <a16:creationId xmlns="" xmlns:a16="http://schemas.microsoft.com/office/drawing/2014/main" id="{8E852DF9-00A2-4A4D-A439-D57289335D65}"/>
                </a:ext>
              </a:extLst>
            </p:cNvPr>
            <p:cNvSpPr>
              <a:spLocks/>
            </p:cNvSpPr>
            <p:nvPr/>
          </p:nvSpPr>
          <p:spPr bwMode="auto">
            <a:xfrm>
              <a:off x="4002088" y="1792288"/>
              <a:ext cx="450850" cy="450850"/>
            </a:xfrm>
            <a:custGeom>
              <a:avLst/>
              <a:gdLst>
                <a:gd name="T0" fmla="*/ 118 w 120"/>
                <a:gd name="T1" fmla="*/ 99 h 120"/>
                <a:gd name="T2" fmla="*/ 95 w 120"/>
                <a:gd name="T3" fmla="*/ 76 h 120"/>
                <a:gd name="T4" fmla="*/ 92 w 120"/>
                <a:gd name="T5" fmla="*/ 68 h 120"/>
                <a:gd name="T6" fmla="*/ 84 w 120"/>
                <a:gd name="T7" fmla="*/ 67 h 120"/>
                <a:gd name="T8" fmla="*/ 81 w 120"/>
                <a:gd name="T9" fmla="*/ 70 h 120"/>
                <a:gd name="T10" fmla="*/ 37 w 120"/>
                <a:gd name="T11" fmla="*/ 27 h 120"/>
                <a:gd name="T12" fmla="*/ 33 w 120"/>
                <a:gd name="T13" fmla="*/ 15 h 120"/>
                <a:gd name="T14" fmla="*/ 9 w 120"/>
                <a:gd name="T15" fmla="*/ 0 h 120"/>
                <a:gd name="T16" fmla="*/ 0 w 120"/>
                <a:gd name="T17" fmla="*/ 9 h 120"/>
                <a:gd name="T18" fmla="*/ 15 w 120"/>
                <a:gd name="T19" fmla="*/ 33 h 120"/>
                <a:gd name="T20" fmla="*/ 27 w 120"/>
                <a:gd name="T21" fmla="*/ 37 h 120"/>
                <a:gd name="T22" fmla="*/ 71 w 120"/>
                <a:gd name="T23" fmla="*/ 81 h 120"/>
                <a:gd name="T24" fmla="*/ 67 w 120"/>
                <a:gd name="T25" fmla="*/ 84 h 120"/>
                <a:gd name="T26" fmla="*/ 68 w 120"/>
                <a:gd name="T27" fmla="*/ 92 h 120"/>
                <a:gd name="T28" fmla="*/ 76 w 120"/>
                <a:gd name="T29" fmla="*/ 95 h 120"/>
                <a:gd name="T30" fmla="*/ 99 w 120"/>
                <a:gd name="T31" fmla="*/ 118 h 120"/>
                <a:gd name="T32" fmla="*/ 107 w 120"/>
                <a:gd name="T33" fmla="*/ 120 h 120"/>
                <a:gd name="T34" fmla="*/ 120 w 120"/>
                <a:gd name="T35" fmla="*/ 107 h 120"/>
                <a:gd name="T36" fmla="*/ 118 w 120"/>
                <a:gd name="T37" fmla="*/ 9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18" y="99"/>
                  </a:moveTo>
                  <a:cubicBezTo>
                    <a:pt x="118" y="99"/>
                    <a:pt x="95" y="76"/>
                    <a:pt x="95" y="76"/>
                  </a:cubicBezTo>
                  <a:cubicBezTo>
                    <a:pt x="95" y="76"/>
                    <a:pt x="92" y="68"/>
                    <a:pt x="92" y="68"/>
                  </a:cubicBezTo>
                  <a:cubicBezTo>
                    <a:pt x="92" y="68"/>
                    <a:pt x="84" y="67"/>
                    <a:pt x="84" y="67"/>
                  </a:cubicBezTo>
                  <a:cubicBezTo>
                    <a:pt x="81" y="70"/>
                    <a:pt x="81" y="70"/>
                    <a:pt x="81" y="70"/>
                  </a:cubicBezTo>
                  <a:cubicBezTo>
                    <a:pt x="37" y="27"/>
                    <a:pt x="37" y="27"/>
                    <a:pt x="37" y="27"/>
                  </a:cubicBezTo>
                  <a:cubicBezTo>
                    <a:pt x="37" y="27"/>
                    <a:pt x="33" y="15"/>
                    <a:pt x="33" y="15"/>
                  </a:cubicBezTo>
                  <a:cubicBezTo>
                    <a:pt x="33" y="15"/>
                    <a:pt x="9" y="0"/>
                    <a:pt x="9" y="0"/>
                  </a:cubicBezTo>
                  <a:cubicBezTo>
                    <a:pt x="9" y="0"/>
                    <a:pt x="0" y="9"/>
                    <a:pt x="0" y="9"/>
                  </a:cubicBezTo>
                  <a:cubicBezTo>
                    <a:pt x="15" y="33"/>
                    <a:pt x="15" y="33"/>
                    <a:pt x="15" y="33"/>
                  </a:cubicBezTo>
                  <a:cubicBezTo>
                    <a:pt x="15" y="33"/>
                    <a:pt x="27" y="37"/>
                    <a:pt x="27" y="37"/>
                  </a:cubicBezTo>
                  <a:cubicBezTo>
                    <a:pt x="27" y="37"/>
                    <a:pt x="71" y="81"/>
                    <a:pt x="71" y="81"/>
                  </a:cubicBezTo>
                  <a:cubicBezTo>
                    <a:pt x="67" y="84"/>
                    <a:pt x="67" y="84"/>
                    <a:pt x="67" y="84"/>
                  </a:cubicBezTo>
                  <a:cubicBezTo>
                    <a:pt x="67" y="84"/>
                    <a:pt x="68" y="92"/>
                    <a:pt x="68" y="92"/>
                  </a:cubicBezTo>
                  <a:cubicBezTo>
                    <a:pt x="68" y="92"/>
                    <a:pt x="76" y="95"/>
                    <a:pt x="76" y="95"/>
                  </a:cubicBezTo>
                  <a:cubicBezTo>
                    <a:pt x="99" y="118"/>
                    <a:pt x="99" y="118"/>
                    <a:pt x="99" y="118"/>
                  </a:cubicBezTo>
                  <a:cubicBezTo>
                    <a:pt x="99" y="118"/>
                    <a:pt x="107" y="120"/>
                    <a:pt x="107" y="120"/>
                  </a:cubicBezTo>
                  <a:cubicBezTo>
                    <a:pt x="107" y="120"/>
                    <a:pt x="120" y="107"/>
                    <a:pt x="120" y="107"/>
                  </a:cubicBezTo>
                  <a:lnTo>
                    <a:pt x="118" y="99"/>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91" name="Rectangle 11">
            <a:extLst>
              <a:ext uri="{FF2B5EF4-FFF2-40B4-BE49-F238E27FC236}">
                <a16:creationId xmlns="" xmlns:a16="http://schemas.microsoft.com/office/drawing/2014/main" id="{86BFFC89-E73C-40D4-AB52-1ED131F0FD9E}"/>
              </a:ext>
            </a:extLst>
          </p:cNvPr>
          <p:cNvSpPr/>
          <p:nvPr/>
        </p:nvSpPr>
        <p:spPr>
          <a:xfrm>
            <a:off x="5952199" y="1467161"/>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2" name="Rectangle 11">
            <a:extLst>
              <a:ext uri="{FF2B5EF4-FFF2-40B4-BE49-F238E27FC236}">
                <a16:creationId xmlns="" xmlns:a16="http://schemas.microsoft.com/office/drawing/2014/main" id="{EA392BB7-E52F-4642-9C04-0F5AA64CFDC7}"/>
              </a:ext>
            </a:extLst>
          </p:cNvPr>
          <p:cNvSpPr/>
          <p:nvPr/>
        </p:nvSpPr>
        <p:spPr>
          <a:xfrm>
            <a:off x="5952199" y="2673568"/>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3" name="Rectangle 11">
            <a:extLst>
              <a:ext uri="{FF2B5EF4-FFF2-40B4-BE49-F238E27FC236}">
                <a16:creationId xmlns="" xmlns:a16="http://schemas.microsoft.com/office/drawing/2014/main" id="{CFB97297-C29A-4279-9A36-81E56346D8D4}"/>
              </a:ext>
            </a:extLst>
          </p:cNvPr>
          <p:cNvSpPr/>
          <p:nvPr/>
        </p:nvSpPr>
        <p:spPr>
          <a:xfrm>
            <a:off x="5952199" y="3879974"/>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4" name="Rectangle 11">
            <a:extLst>
              <a:ext uri="{FF2B5EF4-FFF2-40B4-BE49-F238E27FC236}">
                <a16:creationId xmlns="" xmlns:a16="http://schemas.microsoft.com/office/drawing/2014/main" id="{5F4B0409-772A-4053-9AED-B38E767DDC1F}"/>
              </a:ext>
            </a:extLst>
          </p:cNvPr>
          <p:cNvSpPr/>
          <p:nvPr/>
        </p:nvSpPr>
        <p:spPr>
          <a:xfrm>
            <a:off x="5952199" y="5086380"/>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cxnSp>
        <p:nvCxnSpPr>
          <p:cNvPr id="95" name="Straight Connector 94">
            <a:extLst>
              <a:ext uri="{FF2B5EF4-FFF2-40B4-BE49-F238E27FC236}">
                <a16:creationId xmlns="" xmlns:a16="http://schemas.microsoft.com/office/drawing/2014/main" id="{484136B9-5567-4A8A-A143-30CC55143AC0}"/>
              </a:ext>
            </a:extLst>
          </p:cNvPr>
          <p:cNvCxnSpPr>
            <a:cxnSpLocks/>
          </p:cNvCxnSpPr>
          <p:nvPr/>
        </p:nvCxnSpPr>
        <p:spPr>
          <a:xfrm>
            <a:off x="528534"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6" name="TextBox 95">
            <a:extLst>
              <a:ext uri="{FF2B5EF4-FFF2-40B4-BE49-F238E27FC236}">
                <a16:creationId xmlns="" xmlns:a16="http://schemas.microsoft.com/office/drawing/2014/main" id="{64D08A65-03B0-403C-A152-B04F6BBC4213}"/>
              </a:ext>
            </a:extLst>
          </p:cNvPr>
          <p:cNvSpPr txBox="1"/>
          <p:nvPr/>
        </p:nvSpPr>
        <p:spPr>
          <a:xfrm rot="16200000">
            <a:off x="-504761" y="3899654"/>
            <a:ext cx="2066591" cy="369332"/>
          </a:xfrm>
          <a:prstGeom prst="rect">
            <a:avLst/>
          </a:prstGeom>
        </p:spPr>
        <p:txBody>
          <a:bodyPr wrap="none" rtlCol="0">
            <a:spAutoFit/>
          </a:bodyPr>
          <a:lstStyle/>
          <a:p>
            <a:r>
              <a:rPr lang="en-US" b="1" dirty="0" smtClean="0">
                <a:latin typeface="+mj-lt"/>
              </a:rPr>
              <a:t>SQL ENHANCHMENT</a:t>
            </a:r>
            <a:endParaRPr lang="en-US" b="1" dirty="0">
              <a:latin typeface="+mj-lt"/>
            </a:endParaRPr>
          </a:p>
        </p:txBody>
      </p:sp>
      <p:cxnSp>
        <p:nvCxnSpPr>
          <p:cNvPr id="97" name="Straight Connector 96">
            <a:extLst>
              <a:ext uri="{FF2B5EF4-FFF2-40B4-BE49-F238E27FC236}">
                <a16:creationId xmlns="" xmlns:a16="http://schemas.microsoft.com/office/drawing/2014/main" id="{FD8C0BE1-0291-41A7-BB98-2547413E8D09}"/>
              </a:ext>
            </a:extLst>
          </p:cNvPr>
          <p:cNvCxnSpPr>
            <a:cxnSpLocks/>
          </p:cNvCxnSpPr>
          <p:nvPr/>
        </p:nvCxnSpPr>
        <p:spPr>
          <a:xfrm>
            <a:off x="11601763"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8" name="TextBox 97">
            <a:extLst>
              <a:ext uri="{FF2B5EF4-FFF2-40B4-BE49-F238E27FC236}">
                <a16:creationId xmlns="" xmlns:a16="http://schemas.microsoft.com/office/drawing/2014/main" id="{B3B9D485-938C-495A-ACCC-3F48DC98AB85}"/>
              </a:ext>
            </a:extLst>
          </p:cNvPr>
          <p:cNvSpPr txBox="1"/>
          <p:nvPr/>
        </p:nvSpPr>
        <p:spPr>
          <a:xfrm rot="5400000">
            <a:off x="10643298" y="3899654"/>
            <a:ext cx="1916935" cy="369332"/>
          </a:xfrm>
          <a:prstGeom prst="rect">
            <a:avLst/>
          </a:prstGeom>
        </p:spPr>
        <p:txBody>
          <a:bodyPr wrap="none" rtlCol="0">
            <a:spAutoFit/>
          </a:bodyPr>
          <a:lstStyle/>
          <a:p>
            <a:pPr algn="ctr"/>
            <a:r>
              <a:rPr lang="en-US" b="1" dirty="0" smtClean="0">
                <a:latin typeface="+mj-lt"/>
              </a:rPr>
              <a:t>NEW ABAP SYNTAX</a:t>
            </a:r>
            <a:endParaRPr lang="en-US" b="1" dirty="0">
              <a:latin typeface="+mj-lt"/>
            </a:endParaRPr>
          </a:p>
        </p:txBody>
      </p:sp>
    </p:spTree>
    <p:extLst>
      <p:ext uri="{BB962C8B-B14F-4D97-AF65-F5344CB8AC3E}">
        <p14:creationId xmlns:p14="http://schemas.microsoft.com/office/powerpoint/2010/main" val="30535934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SQL Enhancement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47878" y="982353"/>
            <a:ext cx="11696243" cy="1200329"/>
          </a:xfrm>
          <a:prstGeom prst="rect">
            <a:avLst/>
          </a:prstGeom>
          <a:noFill/>
        </p:spPr>
        <p:txBody>
          <a:bodyPr wrap="square" rtlCol="0">
            <a:spAutoFit/>
          </a:bodyPr>
          <a:lstStyle/>
          <a:p>
            <a:pPr algn="just"/>
            <a:r>
              <a:rPr lang="en-US" dirty="0"/>
              <a:t>With the introduction of NW AS </a:t>
            </a:r>
            <a:r>
              <a:rPr lang="en-US" b="1" dirty="0"/>
              <a:t>ABAP</a:t>
            </a:r>
            <a:r>
              <a:rPr lang="en-US" dirty="0"/>
              <a:t> 740 SPS5, the New </a:t>
            </a:r>
            <a:r>
              <a:rPr lang="en-US" b="1" dirty="0"/>
              <a:t>enhanced</a:t>
            </a:r>
            <a:r>
              <a:rPr lang="en-US" dirty="0"/>
              <a:t> extended Open </a:t>
            </a:r>
            <a:r>
              <a:rPr lang="en-US" b="1" dirty="0"/>
              <a:t>SQL</a:t>
            </a:r>
            <a:r>
              <a:rPr lang="en-US" dirty="0"/>
              <a:t> was introduced. The new </a:t>
            </a:r>
            <a:r>
              <a:rPr lang="en-US" b="1" dirty="0"/>
              <a:t>enhanced</a:t>
            </a:r>
            <a:r>
              <a:rPr lang="en-US" dirty="0"/>
              <a:t> open </a:t>
            </a:r>
            <a:r>
              <a:rPr lang="en-US" b="1" dirty="0"/>
              <a:t>sql</a:t>
            </a:r>
            <a:r>
              <a:rPr lang="en-US" dirty="0"/>
              <a:t> has some good features such introduction of aggregate functions, right outer join, casting, </a:t>
            </a:r>
            <a:r>
              <a:rPr lang="en-US" dirty="0" smtClean="0"/>
              <a:t>etc. </a:t>
            </a:r>
            <a:r>
              <a:rPr lang="en-US" dirty="0"/>
              <a:t>making it a starting step for Code-Push down </a:t>
            </a:r>
            <a:r>
              <a:rPr lang="en-US" dirty="0" smtClean="0"/>
              <a:t>paradigm.</a:t>
            </a:r>
            <a:endParaRPr lang="en-US" dirty="0"/>
          </a:p>
          <a:p>
            <a:pPr algn="just"/>
            <a:endParaRPr lang="en-US" dirty="0"/>
          </a:p>
        </p:txBody>
      </p:sp>
      <p:pic>
        <p:nvPicPr>
          <p:cNvPr id="1026" name="Picture 2" descr="Portfolio Update by Freepik Stories #svg #png #illustration#canvas  #portfolio #update #job #work #professional #candidate | Illustration,  Portfolio, Freepik">
            <a:extLst>
              <a:ext uri="{FF2B5EF4-FFF2-40B4-BE49-F238E27FC236}">
                <a16:creationId xmlns="" xmlns:a16="http://schemas.microsoft.com/office/drawing/2014/main" id="{E0BC1BF5-BB5E-4A84-848F-48B690ACB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9265" y="1883760"/>
            <a:ext cx="4929188" cy="49291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86288CD8-F1B4-4512-A3FD-EFE5D870079B}"/>
              </a:ext>
            </a:extLst>
          </p:cNvPr>
          <p:cNvSpPr txBox="1"/>
          <p:nvPr/>
        </p:nvSpPr>
        <p:spPr>
          <a:xfrm>
            <a:off x="261764" y="2249424"/>
            <a:ext cx="5919580" cy="954107"/>
          </a:xfrm>
          <a:prstGeom prst="rect">
            <a:avLst/>
          </a:prstGeom>
          <a:noFill/>
        </p:spPr>
        <p:txBody>
          <a:bodyPr wrap="square" rtlCol="0">
            <a:spAutoFit/>
          </a:bodyPr>
          <a:lstStyle/>
          <a:p>
            <a:r>
              <a:rPr lang="en-US" sz="2000" b="1" dirty="0"/>
              <a:t>Exercise 1</a:t>
            </a:r>
          </a:p>
          <a:p>
            <a:r>
              <a:rPr lang="en-US" b="1" dirty="0">
                <a:hlinkClick r:id="rId4"/>
              </a:rPr>
              <a:t>Learn New ABAP Syntax Code</a:t>
            </a:r>
            <a:endParaRPr lang="en-US" b="1" dirty="0"/>
          </a:p>
          <a:p>
            <a:endParaRPr lang="en-US" dirty="0"/>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Describe EPM Data Model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966259"/>
            <a:ext cx="11292008" cy="646331"/>
          </a:xfrm>
          <a:prstGeom prst="rect">
            <a:avLst/>
          </a:prstGeom>
        </p:spPr>
        <p:txBody>
          <a:bodyPr wrap="square">
            <a:spAutoFit/>
          </a:bodyPr>
          <a:lstStyle/>
          <a:p>
            <a:r>
              <a:rPr lang="en-US" dirty="0"/>
              <a:t>Real-time like demo data model which includes database tables, FMs, classes, Scenarios for training purpose and very much similar to real-life.</a:t>
            </a:r>
          </a:p>
        </p:txBody>
      </p:sp>
      <p:sp>
        <p:nvSpPr>
          <p:cNvPr id="43" name="Rectangle 42">
            <a:extLst>
              <a:ext uri="{FF2B5EF4-FFF2-40B4-BE49-F238E27FC236}">
                <a16:creationId xmlns="" xmlns:a16="http://schemas.microsoft.com/office/drawing/2014/main" id="{A7FDDF0D-FDA7-4B31-A198-460F43D91E11}"/>
              </a:ext>
            </a:extLst>
          </p:cNvPr>
          <p:cNvSpPr/>
          <p:nvPr/>
        </p:nvSpPr>
        <p:spPr>
          <a:xfrm>
            <a:off x="4759569" y="2417885"/>
            <a:ext cx="2672861" cy="304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a:p>
            <a:pPr algn="ctr"/>
            <a:r>
              <a:rPr lang="en-US" dirty="0"/>
              <a:t>Electronics goods supplier (Amazon)</a:t>
            </a:r>
          </a:p>
        </p:txBody>
      </p:sp>
      <p:sp>
        <p:nvSpPr>
          <p:cNvPr id="44" name="Rectangle 43">
            <a:extLst>
              <a:ext uri="{FF2B5EF4-FFF2-40B4-BE49-F238E27FC236}">
                <a16:creationId xmlns="" xmlns:a16="http://schemas.microsoft.com/office/drawing/2014/main" id="{FBDFF3DE-8D3A-4A4E-988E-AD8F91BD41E8}"/>
              </a:ext>
            </a:extLst>
          </p:cNvPr>
          <p:cNvSpPr/>
          <p:nvPr/>
        </p:nvSpPr>
        <p:spPr>
          <a:xfrm>
            <a:off x="298938" y="3367454"/>
            <a:ext cx="215411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 (BP)</a:t>
            </a:r>
          </a:p>
        </p:txBody>
      </p:sp>
      <p:cxnSp>
        <p:nvCxnSpPr>
          <p:cNvPr id="46" name="Straight Arrow Connector 45">
            <a:extLst>
              <a:ext uri="{FF2B5EF4-FFF2-40B4-BE49-F238E27FC236}">
                <a16:creationId xmlns="" xmlns:a16="http://schemas.microsoft.com/office/drawing/2014/main" id="{24CD8572-30DA-44A5-ADEC-2185C9FB1DB3}"/>
              </a:ext>
            </a:extLst>
          </p:cNvPr>
          <p:cNvCxnSpPr/>
          <p:nvPr/>
        </p:nvCxnSpPr>
        <p:spPr>
          <a:xfrm>
            <a:off x="2453054" y="3490546"/>
            <a:ext cx="2306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 xmlns:a16="http://schemas.microsoft.com/office/drawing/2014/main" id="{2FD18F19-8719-487B-BF1E-C0B074FDA781}"/>
              </a:ext>
            </a:extLst>
          </p:cNvPr>
          <p:cNvSpPr txBox="1"/>
          <p:nvPr/>
        </p:nvSpPr>
        <p:spPr>
          <a:xfrm>
            <a:off x="2611315" y="2268415"/>
            <a:ext cx="1793631" cy="1169551"/>
          </a:xfrm>
          <a:prstGeom prst="rect">
            <a:avLst/>
          </a:prstGeom>
          <a:noFill/>
        </p:spPr>
        <p:txBody>
          <a:bodyPr wrap="square" rtlCol="0">
            <a:spAutoFit/>
          </a:bodyPr>
          <a:lstStyle/>
          <a:p>
            <a:r>
              <a:rPr lang="en-US" sz="1400" dirty="0"/>
              <a:t>Sales Order Header</a:t>
            </a:r>
          </a:p>
          <a:p>
            <a:r>
              <a:rPr lang="en-US" sz="1400" dirty="0"/>
              <a:t>Items</a:t>
            </a:r>
          </a:p>
          <a:p>
            <a:r>
              <a:rPr lang="en-US" sz="1400" b="1" dirty="0"/>
              <a:t>10 Laptops</a:t>
            </a:r>
          </a:p>
          <a:p>
            <a:r>
              <a:rPr lang="en-US" sz="1400" b="1" dirty="0"/>
              <a:t>3 HDD</a:t>
            </a:r>
          </a:p>
          <a:p>
            <a:r>
              <a:rPr lang="en-US" sz="1400" b="1" dirty="0"/>
              <a:t>5 Projectors</a:t>
            </a:r>
          </a:p>
        </p:txBody>
      </p:sp>
      <p:cxnSp>
        <p:nvCxnSpPr>
          <p:cNvPr id="48" name="Connector: Elbow 15">
            <a:extLst>
              <a:ext uri="{FF2B5EF4-FFF2-40B4-BE49-F238E27FC236}">
                <a16:creationId xmlns="" xmlns:a16="http://schemas.microsoft.com/office/drawing/2014/main" id="{35EF5943-52E0-429D-AE4C-24A49C13861D}"/>
              </a:ext>
            </a:extLst>
          </p:cNvPr>
          <p:cNvCxnSpPr/>
          <p:nvPr/>
        </p:nvCxnSpPr>
        <p:spPr>
          <a:xfrm>
            <a:off x="7432430" y="4668715"/>
            <a:ext cx="955432" cy="9319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 xmlns:a16="http://schemas.microsoft.com/office/drawing/2014/main" id="{98DFB487-7E78-4571-A6D6-E332828971D0}"/>
              </a:ext>
            </a:extLst>
          </p:cNvPr>
          <p:cNvSpPr/>
          <p:nvPr/>
        </p:nvSpPr>
        <p:spPr>
          <a:xfrm>
            <a:off x="8427342" y="5134707"/>
            <a:ext cx="1308673" cy="1160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50" name="Straight Arrow Connector 49">
            <a:extLst>
              <a:ext uri="{FF2B5EF4-FFF2-40B4-BE49-F238E27FC236}">
                <a16:creationId xmlns="" xmlns:a16="http://schemas.microsoft.com/office/drawing/2014/main" id="{49FC1D51-B5CA-4962-BB12-4A470439B989}"/>
              </a:ext>
            </a:extLst>
          </p:cNvPr>
          <p:cNvCxnSpPr/>
          <p:nvPr/>
        </p:nvCxnSpPr>
        <p:spPr>
          <a:xfrm>
            <a:off x="7432430" y="3437966"/>
            <a:ext cx="24047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 xmlns:a16="http://schemas.microsoft.com/office/drawing/2014/main" id="{DB83B140-34A3-4B57-9F77-9CCCC0E0DAA8}"/>
              </a:ext>
            </a:extLst>
          </p:cNvPr>
          <p:cNvCxnSpPr>
            <a:cxnSpLocks/>
            <a:stCxn id="43" idx="1"/>
          </p:cNvCxnSpPr>
          <p:nvPr/>
        </p:nvCxnSpPr>
        <p:spPr>
          <a:xfrm flipH="1" flipV="1">
            <a:off x="2453054" y="3938954"/>
            <a:ext cx="230651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 xmlns:a16="http://schemas.microsoft.com/office/drawing/2014/main" id="{C248C224-9565-4C7F-8EB1-56ED0AADA16C}"/>
              </a:ext>
            </a:extLst>
          </p:cNvPr>
          <p:cNvSpPr txBox="1"/>
          <p:nvPr/>
        </p:nvSpPr>
        <p:spPr>
          <a:xfrm>
            <a:off x="2586058" y="4010247"/>
            <a:ext cx="1674161" cy="1169551"/>
          </a:xfrm>
          <a:prstGeom prst="rect">
            <a:avLst/>
          </a:prstGeom>
          <a:noFill/>
        </p:spPr>
        <p:txBody>
          <a:bodyPr wrap="square">
            <a:spAutoFit/>
          </a:bodyPr>
          <a:lstStyle/>
          <a:p>
            <a:r>
              <a:rPr lang="en-US" sz="1400" b="1" dirty="0"/>
              <a:t>Invoice</a:t>
            </a:r>
          </a:p>
          <a:p>
            <a:r>
              <a:rPr lang="en-US" sz="1400" b="1" dirty="0"/>
              <a:t>Invoice Items</a:t>
            </a:r>
          </a:p>
          <a:p>
            <a:r>
              <a:rPr lang="en-US" sz="1400" dirty="0"/>
              <a:t>6 laptop</a:t>
            </a:r>
          </a:p>
          <a:p>
            <a:r>
              <a:rPr lang="en-US" sz="1400" dirty="0"/>
              <a:t>3 HDD</a:t>
            </a:r>
          </a:p>
          <a:p>
            <a:r>
              <a:rPr lang="en-US" sz="1400" dirty="0"/>
              <a:t>2 Projector</a:t>
            </a:r>
          </a:p>
        </p:txBody>
      </p:sp>
      <p:sp>
        <p:nvSpPr>
          <p:cNvPr id="53" name="TextBox 52">
            <a:extLst>
              <a:ext uri="{FF2B5EF4-FFF2-40B4-BE49-F238E27FC236}">
                <a16:creationId xmlns="" xmlns:a16="http://schemas.microsoft.com/office/drawing/2014/main" id="{500604B6-6B21-4C23-B536-7BCAABFBCA13}"/>
              </a:ext>
            </a:extLst>
          </p:cNvPr>
          <p:cNvSpPr txBox="1"/>
          <p:nvPr/>
        </p:nvSpPr>
        <p:spPr>
          <a:xfrm>
            <a:off x="127518" y="5496203"/>
            <a:ext cx="5240216" cy="369332"/>
          </a:xfrm>
          <a:prstGeom prst="rect">
            <a:avLst/>
          </a:prstGeom>
          <a:noFill/>
        </p:spPr>
        <p:txBody>
          <a:bodyPr wrap="square" rtlCol="0">
            <a:spAutoFit/>
          </a:bodyPr>
          <a:lstStyle/>
          <a:p>
            <a:r>
              <a:rPr lang="en-US" b="1" dirty="0"/>
              <a:t>Invoice Line Item  &lt;=    Sales Order Line item</a:t>
            </a:r>
          </a:p>
        </p:txBody>
      </p:sp>
      <p:sp>
        <p:nvSpPr>
          <p:cNvPr id="54" name="TextBox 53">
            <a:extLst>
              <a:ext uri="{FF2B5EF4-FFF2-40B4-BE49-F238E27FC236}">
                <a16:creationId xmlns="" xmlns:a16="http://schemas.microsoft.com/office/drawing/2014/main" id="{C1BC4AC4-30FF-41B8-AA72-7EA13EDBD12E}"/>
              </a:ext>
            </a:extLst>
          </p:cNvPr>
          <p:cNvSpPr txBox="1"/>
          <p:nvPr/>
        </p:nvSpPr>
        <p:spPr>
          <a:xfrm>
            <a:off x="7530526" y="2207218"/>
            <a:ext cx="2510344" cy="1384995"/>
          </a:xfrm>
          <a:prstGeom prst="rect">
            <a:avLst/>
          </a:prstGeom>
          <a:noFill/>
        </p:spPr>
        <p:txBody>
          <a:bodyPr wrap="square" rtlCol="0">
            <a:spAutoFit/>
          </a:bodyPr>
          <a:lstStyle/>
          <a:p>
            <a:r>
              <a:rPr lang="en-US" sz="1400" dirty="0"/>
              <a:t>Purchase Order Header</a:t>
            </a:r>
          </a:p>
          <a:p>
            <a:r>
              <a:rPr lang="en-US" sz="1400" dirty="0"/>
              <a:t>Items</a:t>
            </a:r>
          </a:p>
          <a:p>
            <a:r>
              <a:rPr lang="en-US" sz="1400" b="1" dirty="0"/>
              <a:t>100 Laptops</a:t>
            </a:r>
          </a:p>
          <a:p>
            <a:r>
              <a:rPr lang="en-US" sz="1400" b="1" dirty="0"/>
              <a:t>300 HDD</a:t>
            </a:r>
          </a:p>
          <a:p>
            <a:r>
              <a:rPr lang="en-US" sz="1400" b="1" dirty="0"/>
              <a:t>50 Projectors</a:t>
            </a:r>
          </a:p>
          <a:p>
            <a:r>
              <a:rPr lang="en-US" sz="1400" b="1" dirty="0"/>
              <a:t>….</a:t>
            </a:r>
          </a:p>
        </p:txBody>
      </p:sp>
      <p:cxnSp>
        <p:nvCxnSpPr>
          <p:cNvPr id="55" name="Straight Arrow Connector 54">
            <a:extLst>
              <a:ext uri="{FF2B5EF4-FFF2-40B4-BE49-F238E27FC236}">
                <a16:creationId xmlns="" xmlns:a16="http://schemas.microsoft.com/office/drawing/2014/main" id="{2814C04B-9EA8-4512-B1A1-8E6DE869D0C9}"/>
              </a:ext>
            </a:extLst>
          </p:cNvPr>
          <p:cNvCxnSpPr/>
          <p:nvPr/>
        </p:nvCxnSpPr>
        <p:spPr>
          <a:xfrm flipH="1">
            <a:off x="7432430" y="3683977"/>
            <a:ext cx="24852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 xmlns:a16="http://schemas.microsoft.com/office/drawing/2014/main" id="{C48DD134-7EED-44DA-B62D-B01C0A631888}"/>
              </a:ext>
            </a:extLst>
          </p:cNvPr>
          <p:cNvSpPr/>
          <p:nvPr/>
        </p:nvSpPr>
        <p:spPr>
          <a:xfrm>
            <a:off x="61546" y="1661746"/>
            <a:ext cx="1960685" cy="4747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Products</a:t>
            </a:r>
          </a:p>
        </p:txBody>
      </p:sp>
      <p:cxnSp>
        <p:nvCxnSpPr>
          <p:cNvPr id="57" name="Connector: Elbow 8">
            <a:extLst>
              <a:ext uri="{FF2B5EF4-FFF2-40B4-BE49-F238E27FC236}">
                <a16:creationId xmlns="" xmlns:a16="http://schemas.microsoft.com/office/drawing/2014/main" id="{C291BDF1-F102-46CC-97D2-4ADB67520AE5}"/>
              </a:ext>
            </a:extLst>
          </p:cNvPr>
          <p:cNvCxnSpPr/>
          <p:nvPr/>
        </p:nvCxnSpPr>
        <p:spPr>
          <a:xfrm flipV="1">
            <a:off x="2022231" y="1897126"/>
            <a:ext cx="304800" cy="201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 xmlns:a16="http://schemas.microsoft.com/office/drawing/2014/main" id="{A6572E70-5E80-4FF4-8593-9F99645D9042}"/>
              </a:ext>
            </a:extLst>
          </p:cNvPr>
          <p:cNvSpPr/>
          <p:nvPr/>
        </p:nvSpPr>
        <p:spPr>
          <a:xfrm>
            <a:off x="2327031" y="1659733"/>
            <a:ext cx="1960685" cy="4747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Texts</a:t>
            </a:r>
          </a:p>
        </p:txBody>
      </p:sp>
      <p:sp>
        <p:nvSpPr>
          <p:cNvPr id="59" name="Rectangle 58">
            <a:extLst>
              <a:ext uri="{FF2B5EF4-FFF2-40B4-BE49-F238E27FC236}">
                <a16:creationId xmlns="" xmlns:a16="http://schemas.microsoft.com/office/drawing/2014/main" id="{7A9D342A-9685-48AF-AC7B-FD07D852A70A}"/>
              </a:ext>
            </a:extLst>
          </p:cNvPr>
          <p:cNvSpPr/>
          <p:nvPr/>
        </p:nvSpPr>
        <p:spPr>
          <a:xfrm>
            <a:off x="9837211" y="3248661"/>
            <a:ext cx="215411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 (BP)</a:t>
            </a:r>
          </a:p>
        </p:txBody>
      </p:sp>
      <p:sp>
        <p:nvSpPr>
          <p:cNvPr id="60" name="TextBox 59">
            <a:extLst>
              <a:ext uri="{FF2B5EF4-FFF2-40B4-BE49-F238E27FC236}">
                <a16:creationId xmlns="" xmlns:a16="http://schemas.microsoft.com/office/drawing/2014/main" id="{7833E5C3-245B-478C-A578-15CFAA5784EE}"/>
              </a:ext>
            </a:extLst>
          </p:cNvPr>
          <p:cNvSpPr txBox="1"/>
          <p:nvPr/>
        </p:nvSpPr>
        <p:spPr>
          <a:xfrm>
            <a:off x="9917723" y="5600700"/>
            <a:ext cx="2146759" cy="923330"/>
          </a:xfrm>
          <a:prstGeom prst="rect">
            <a:avLst/>
          </a:prstGeom>
          <a:noFill/>
        </p:spPr>
        <p:txBody>
          <a:bodyPr wrap="square" rtlCol="0">
            <a:spAutoFit/>
          </a:bodyPr>
          <a:lstStyle/>
          <a:p>
            <a:r>
              <a:rPr lang="en-US" dirty="0"/>
              <a:t>6 laptop</a:t>
            </a:r>
          </a:p>
          <a:p>
            <a:r>
              <a:rPr lang="en-US" dirty="0"/>
              <a:t>3 HDD</a:t>
            </a:r>
          </a:p>
          <a:p>
            <a:r>
              <a:rPr lang="en-US" dirty="0"/>
              <a:t>2 Projector</a:t>
            </a:r>
          </a:p>
        </p:txBody>
      </p:sp>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HANA Folder Structure</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2668874E-C0FA-4ADA-BBF6-2FE5710B408A}"/>
              </a:ext>
            </a:extLst>
          </p:cNvPr>
          <p:cNvSpPr txBox="1"/>
          <p:nvPr/>
        </p:nvSpPr>
        <p:spPr>
          <a:xfrm>
            <a:off x="163528" y="976739"/>
            <a:ext cx="11900954" cy="2585323"/>
          </a:xfrm>
          <a:prstGeom prst="rect">
            <a:avLst/>
          </a:prstGeom>
          <a:noFill/>
        </p:spPr>
        <p:txBody>
          <a:bodyPr wrap="square" rtlCol="0">
            <a:spAutoFit/>
          </a:bodyPr>
          <a:lstStyle/>
          <a:p>
            <a:r>
              <a:rPr lang="en-US" dirty="0"/>
              <a:t>In HANA also, to develop any of the HANA development objects we need Package. A package is a storage location of HANA </a:t>
            </a:r>
            <a:r>
              <a:rPr lang="en-US" b="1" i="1" u="sng" dirty="0"/>
              <a:t>design time objects</a:t>
            </a:r>
            <a:r>
              <a:rPr lang="en-US" dirty="0"/>
              <a:t>. Calculation views, attribute, analytic views, hdbdd, hdbcds, hdbsequence….</a:t>
            </a:r>
          </a:p>
          <a:p>
            <a:endParaRPr lang="en-US" dirty="0"/>
          </a:p>
          <a:p>
            <a:r>
              <a:rPr lang="en-US" dirty="0"/>
              <a:t>Why</a:t>
            </a:r>
            <a:r>
              <a:rPr lang="en-US" dirty="0" smtClean="0"/>
              <a:t>?</a:t>
            </a:r>
            <a:endParaRPr lang="en-US" dirty="0"/>
          </a:p>
          <a:p>
            <a:pPr marL="285750" indent="-285750">
              <a:buFontTx/>
              <a:buChar char="-"/>
            </a:pPr>
            <a:r>
              <a:rPr lang="en-US" dirty="0"/>
              <a:t>Group things</a:t>
            </a:r>
          </a:p>
          <a:p>
            <a:pPr marL="285750" indent="-285750">
              <a:buFontTx/>
              <a:buChar char="-"/>
            </a:pPr>
            <a:r>
              <a:rPr lang="en-US" dirty="0"/>
              <a:t>Transport </a:t>
            </a:r>
            <a:r>
              <a:rPr lang="en-US" dirty="0">
                <a:sym typeface="Wingdings" panose="05000000000000000000" pitchFamily="2" charset="2"/>
              </a:rPr>
              <a:t> Delivery Unit via package, you cant move content from D-&gt;Q-&gt;P</a:t>
            </a:r>
          </a:p>
          <a:p>
            <a:pPr marL="285750" indent="-285750">
              <a:buFontTx/>
              <a:buChar char="-"/>
            </a:pPr>
            <a:r>
              <a:rPr lang="en-US" dirty="0">
                <a:sym typeface="Wingdings" panose="05000000000000000000" pitchFamily="2" charset="2"/>
              </a:rPr>
              <a:t>Package provides a namespace to the runtime objects – ANUBHAV ----activate--- pkg::anubhav</a:t>
            </a:r>
          </a:p>
          <a:p>
            <a:pPr marL="285750" indent="-285750">
              <a:buFontTx/>
              <a:buChar char="-"/>
            </a:pPr>
            <a:r>
              <a:rPr lang="en-US" dirty="0">
                <a:sym typeface="Wingdings" panose="05000000000000000000" pitchFamily="2" charset="2"/>
              </a:rPr>
              <a:t>Package in HANA provide security to make sure who can develop inside that package.</a:t>
            </a:r>
            <a:endParaRPr lang="en-US" dirty="0"/>
          </a:p>
          <a:p>
            <a:pPr marL="285750" indent="-285750">
              <a:buFontTx/>
              <a:buChar char="-"/>
            </a:pPr>
            <a:endParaRPr lang="en-US" dirty="0"/>
          </a:p>
        </p:txBody>
      </p:sp>
      <p:pic>
        <p:nvPicPr>
          <p:cNvPr id="2050" name="Picture 2" descr="Free Vector | Transfer files concept for landing page"/>
          <p:cNvPicPr>
            <a:picLocks noChangeAspect="1" noChangeArrowheads="1"/>
          </p:cNvPicPr>
          <p:nvPr/>
        </p:nvPicPr>
        <p:blipFill rotWithShape="1">
          <a:blip r:embed="rId3">
            <a:extLst>
              <a:ext uri="{28A0092B-C50C-407E-A947-70E740481C1C}">
                <a14:useLocalDpi xmlns:a14="http://schemas.microsoft.com/office/drawing/2010/main" val="0"/>
              </a:ext>
            </a:extLst>
          </a:blip>
          <a:srcRect t="3587" b="12001"/>
          <a:stretch/>
        </p:blipFill>
        <p:spPr bwMode="auto">
          <a:xfrm>
            <a:off x="3150569" y="3273285"/>
            <a:ext cx="596265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Design Time Object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 xmlns:a16="http://schemas.microsoft.com/office/drawing/2014/main" id="{2668874E-C0FA-4ADA-BBF6-2FE5710B408A}"/>
              </a:ext>
            </a:extLst>
          </p:cNvPr>
          <p:cNvSpPr txBox="1"/>
          <p:nvPr/>
        </p:nvSpPr>
        <p:spPr>
          <a:xfrm>
            <a:off x="163528" y="923731"/>
            <a:ext cx="11900954" cy="923330"/>
          </a:xfrm>
          <a:prstGeom prst="rect">
            <a:avLst/>
          </a:prstGeom>
          <a:noFill/>
        </p:spPr>
        <p:txBody>
          <a:bodyPr wrap="square" rtlCol="0">
            <a:spAutoFit/>
          </a:bodyPr>
          <a:lstStyle/>
          <a:p>
            <a:r>
              <a:rPr lang="en-US" dirty="0"/>
              <a:t>The </a:t>
            </a:r>
            <a:r>
              <a:rPr lang="en-US" b="1" dirty="0"/>
              <a:t>object</a:t>
            </a:r>
            <a:r>
              <a:rPr lang="en-US" dirty="0"/>
              <a:t> can be project, package, schema, procedure, data models, etc. All the development </a:t>
            </a:r>
            <a:r>
              <a:rPr lang="en-US" b="1" dirty="0"/>
              <a:t>objects</a:t>
            </a:r>
            <a:r>
              <a:rPr lang="en-US" dirty="0"/>
              <a:t> built into SAP </a:t>
            </a:r>
            <a:r>
              <a:rPr lang="en-US" b="1" dirty="0"/>
              <a:t>HANA</a:t>
            </a:r>
            <a:r>
              <a:rPr lang="en-US" dirty="0"/>
              <a:t> are stored in a system called </a:t>
            </a:r>
            <a:r>
              <a:rPr lang="en-US" b="1" dirty="0"/>
              <a:t>HANA</a:t>
            </a:r>
            <a:r>
              <a:rPr lang="en-US" dirty="0"/>
              <a:t> Repository which is a storage system. The </a:t>
            </a:r>
            <a:r>
              <a:rPr lang="en-US" b="1" dirty="0"/>
              <a:t>design</a:t>
            </a:r>
            <a:r>
              <a:rPr lang="en-US" dirty="0"/>
              <a:t>-</a:t>
            </a:r>
            <a:r>
              <a:rPr lang="en-US" b="1" dirty="0"/>
              <a:t>time</a:t>
            </a:r>
            <a:r>
              <a:rPr lang="en-US" dirty="0"/>
              <a:t> environment's central component is SAP </a:t>
            </a:r>
            <a:r>
              <a:rPr lang="en-US" b="1" dirty="0"/>
              <a:t>HANA</a:t>
            </a:r>
            <a:r>
              <a:rPr lang="en-US" dirty="0"/>
              <a:t> repository which stores and manages all </a:t>
            </a:r>
            <a:r>
              <a:rPr lang="en-US" b="1" dirty="0"/>
              <a:t>design</a:t>
            </a:r>
            <a:r>
              <a:rPr lang="en-US" dirty="0"/>
              <a:t>-</a:t>
            </a:r>
            <a:r>
              <a:rPr lang="en-US" b="1" dirty="0"/>
              <a:t>time objects</a:t>
            </a:r>
            <a:r>
              <a:rPr lang="en-US" dirty="0"/>
              <a:t>.</a:t>
            </a:r>
          </a:p>
        </p:txBody>
      </p:sp>
      <p:pic>
        <p:nvPicPr>
          <p:cNvPr id="3" name="Picture 2"/>
          <p:cNvPicPr>
            <a:picLocks noChangeAspect="1"/>
          </p:cNvPicPr>
          <p:nvPr/>
        </p:nvPicPr>
        <p:blipFill>
          <a:blip r:embed="rId3"/>
          <a:stretch>
            <a:fillRect/>
          </a:stretch>
        </p:blipFill>
        <p:spPr>
          <a:xfrm>
            <a:off x="636104" y="1991703"/>
            <a:ext cx="10744574" cy="4395846"/>
          </a:xfrm>
          <a:prstGeom prst="rect">
            <a:avLst/>
          </a:prstGeom>
        </p:spPr>
      </p:pic>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 Microsoft Azure Architect Technologies/AZ-300 course and certifica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224" b="7867"/>
          <a:stretch/>
        </p:blipFill>
        <p:spPr bwMode="auto">
          <a:xfrm>
            <a:off x="3865419" y="2914504"/>
            <a:ext cx="5569526" cy="39277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HANA Basics</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 xmlns:a16="http://schemas.microsoft.com/office/drawing/2014/main" id="{2668874E-C0FA-4ADA-BBF6-2FE5710B408A}"/>
              </a:ext>
            </a:extLst>
          </p:cNvPr>
          <p:cNvSpPr txBox="1"/>
          <p:nvPr/>
        </p:nvSpPr>
        <p:spPr>
          <a:xfrm>
            <a:off x="163528" y="923731"/>
            <a:ext cx="11900954" cy="2862322"/>
          </a:xfrm>
          <a:prstGeom prst="rect">
            <a:avLst/>
          </a:prstGeom>
          <a:noFill/>
        </p:spPr>
        <p:txBody>
          <a:bodyPr wrap="square" rtlCol="0">
            <a:spAutoFit/>
          </a:bodyPr>
          <a:lstStyle/>
          <a:p>
            <a:r>
              <a:rPr lang="en-US" dirty="0"/>
              <a:t>A Schema is a MANDATORY RUNTIME Object which existing in HANA DB. This is home of other runtime objects like tables, view, structure, procedure…..</a:t>
            </a:r>
          </a:p>
          <a:p>
            <a:r>
              <a:rPr lang="en-US" dirty="0"/>
              <a:t>All the schemas are stored under a node called catalog. There is a dedicated schema for ABAP system in HANA DB, which we can check in System Status.</a:t>
            </a:r>
          </a:p>
          <a:p>
            <a:endParaRPr lang="en-US" dirty="0"/>
          </a:p>
          <a:p>
            <a:r>
              <a:rPr lang="en-US" dirty="0"/>
              <a:t>-- Schema is mandatory object</a:t>
            </a:r>
          </a:p>
          <a:p>
            <a:r>
              <a:rPr lang="en-US" dirty="0"/>
              <a:t>-- When we create a user inside HANA DB, a schema with same name as user name will be created automatically</a:t>
            </a:r>
          </a:p>
          <a:p>
            <a:r>
              <a:rPr lang="en-US" dirty="0"/>
              <a:t>-- Schema also provides security at object level</a:t>
            </a:r>
          </a:p>
          <a:p>
            <a:r>
              <a:rPr lang="en-US" dirty="0"/>
              <a:t>-- When we develop objects in our local package in HANA and activate the runtime object will be created in our local schema</a:t>
            </a:r>
          </a:p>
          <a:p>
            <a:endParaRPr lang="en-US" dirty="0"/>
          </a:p>
        </p:txBody>
      </p:sp>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5942</TotalTime>
  <Words>1169</Words>
  <Application>Microsoft Office PowerPoint</Application>
  <PresentationFormat>Widescreen</PresentationFormat>
  <Paragraphs>198</Paragraphs>
  <Slides>26</Slides>
  <Notes>6</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26</vt:i4>
      </vt:variant>
    </vt:vector>
  </HeadingPairs>
  <TitlesOfParts>
    <vt:vector size="44" baseType="lpstr">
      <vt:lpstr>Arial</vt:lpstr>
      <vt:lpstr>Arial</vt:lpstr>
      <vt:lpstr>Arial Black</vt:lpstr>
      <vt:lpstr>Arial Regular</vt:lpstr>
      <vt:lpstr>Calibri</vt:lpstr>
      <vt:lpstr>Calibri Light</vt:lpstr>
      <vt:lpstr>Cambria</vt:lpstr>
      <vt:lpstr>Candara</vt:lpstr>
      <vt:lpstr>Cooper Black</vt:lpstr>
      <vt:lpstr>굴림</vt:lpstr>
      <vt:lpstr>Montserrat</vt:lpstr>
      <vt:lpstr>Open Sans</vt:lpstr>
      <vt:lpstr>Roboto</vt:lpstr>
      <vt:lpstr>Segoe UI</vt:lpstr>
      <vt:lpstr>Verdana</vt:lpstr>
      <vt:lpstr>Wingdings</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558</cp:revision>
  <dcterms:created xsi:type="dcterms:W3CDTF">2016-07-10T03:33:26Z</dcterms:created>
  <dcterms:modified xsi:type="dcterms:W3CDTF">2021-05-01T08:44:21Z</dcterms:modified>
</cp:coreProperties>
</file>